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defaultTextStyle>
    <a:defPPr marL="0" marR="0" indent="0" algn="l" defTabSz="67354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6838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3677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0516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67354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4193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10321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17870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34709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026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33082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1pPr>
    <a:lvl2pPr indent="16838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2pPr>
    <a:lvl3pPr indent="33677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3pPr>
    <a:lvl4pPr indent="505160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4pPr>
    <a:lvl5pPr indent="67354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5pPr>
    <a:lvl6pPr indent="84193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6pPr>
    <a:lvl7pPr indent="1010321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7pPr>
    <a:lvl8pPr indent="117870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8pPr>
    <a:lvl9pPr indent="134709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967383" y="1151930"/>
            <a:ext cx="7971234" cy="2321719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967383" y="3536156"/>
            <a:ext cx="7971234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2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2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2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2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2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967383" y="4473773"/>
            <a:ext cx="7971234" cy="35256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18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967383" y="3013714"/>
            <a:ext cx="7971234" cy="46029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5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“Escribe una cita aquí”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-708098" y="-8929"/>
            <a:ext cx="12607799" cy="7758645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-493365" y="357188"/>
            <a:ext cx="9422309" cy="4318972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967383" y="4723805"/>
            <a:ext cx="7971234" cy="100012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967383" y="5732859"/>
            <a:ext cx="7971234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2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2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2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2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2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967383" y="2268141"/>
            <a:ext cx="7971234" cy="2321719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idx="13"/>
          </p:nvPr>
        </p:nvSpPr>
        <p:spPr>
          <a:xfrm>
            <a:off x="1867017" y="-97382"/>
            <a:ext cx="10302628" cy="6340080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725537" y="446484"/>
            <a:ext cx="4063008" cy="2803922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25537" y="3321844"/>
            <a:ext cx="4063008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2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2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2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2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2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idx="13"/>
          </p:nvPr>
        </p:nvSpPr>
        <p:spPr>
          <a:xfrm>
            <a:off x="3407606" y="1428750"/>
            <a:ext cx="7835801" cy="4822031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725537" y="1821656"/>
            <a:ext cx="4063008" cy="4420195"/>
          </a:xfrm>
          <a:prstGeom prst="rect">
            <a:avLst/>
          </a:prstGeom>
        </p:spPr>
        <p:txBody>
          <a:bodyPr/>
          <a:lstStyle>
            <a:lvl1pPr marL="252580" indent="-252580">
              <a:spcBef>
                <a:spcPts val="2357"/>
              </a:spcBef>
              <a:buClrTx/>
              <a:defRPr sz="2100"/>
            </a:lvl1pPr>
            <a:lvl2pPr marL="505160" indent="-252580">
              <a:spcBef>
                <a:spcPts val="2357"/>
              </a:spcBef>
              <a:buClrTx/>
              <a:defRPr sz="2100"/>
            </a:lvl2pPr>
            <a:lvl3pPr marL="757740" indent="-252580">
              <a:spcBef>
                <a:spcPts val="2357"/>
              </a:spcBef>
              <a:buClrTx/>
              <a:defRPr sz="2100"/>
            </a:lvl3pPr>
            <a:lvl4pPr marL="1010321" indent="-252580">
              <a:spcBef>
                <a:spcPts val="2357"/>
              </a:spcBef>
              <a:buClrTx/>
              <a:defRPr sz="2100"/>
            </a:lvl4pPr>
            <a:lvl5pPr marL="1262901" indent="-252580">
              <a:spcBef>
                <a:spcPts val="2357"/>
              </a:spcBef>
              <a:buClrTx/>
              <a:defRPr sz="21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725537" y="892969"/>
            <a:ext cx="8454926" cy="5072063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4894957" y="3491508"/>
            <a:ext cx="4483819" cy="2759273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5131966" y="449461"/>
            <a:ext cx="4478982" cy="275629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idx="15"/>
          </p:nvPr>
        </p:nvSpPr>
        <p:spPr>
          <a:xfrm>
            <a:off x="-2590168" y="-89297"/>
            <a:ext cx="10302627" cy="6340078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725537" y="178594"/>
            <a:ext cx="8454926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725537" y="1821656"/>
            <a:ext cx="8454926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777985" y="6536531"/>
            <a:ext cx="344873" cy="260235"/>
          </a:xfrm>
          <a:prstGeom prst="rect">
            <a:avLst/>
          </a:prstGeom>
          <a:ln w="12700">
            <a:miter lim="400000"/>
          </a:ln>
        </p:spPr>
        <p:txBody>
          <a:bodyPr wrap="none" lIns="37419" tIns="37419" rIns="37419" bIns="37419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27419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54837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82256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309675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637094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64512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91931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619350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946768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8387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36774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505160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73547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41934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010321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78707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347094" algn="ctr" defTabSz="43032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0E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X Curso de Actualización en Cirugía Cardíaca"/>
          <p:cNvSpPr txBox="1">
            <a:spLocks noGrp="1"/>
          </p:cNvSpPr>
          <p:nvPr>
            <p:ph type="ctrTitle"/>
          </p:nvPr>
        </p:nvSpPr>
        <p:spPr>
          <a:xfrm>
            <a:off x="5025008" y="764704"/>
            <a:ext cx="4629078" cy="79474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39522">
              <a:defRPr sz="328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lvl1pPr>
          </a:lstStyle>
          <a:p>
            <a:r>
              <a:rPr dirty="0">
                <a:latin typeface="Arial Black" pitchFamily="34" charset="0"/>
              </a:rPr>
              <a:t>X </a:t>
            </a:r>
            <a:r>
              <a:rPr dirty="0" err="1">
                <a:latin typeface="Arial Black" pitchFamily="34" charset="0"/>
              </a:rPr>
              <a:t>Curso</a:t>
            </a:r>
            <a:r>
              <a:rPr dirty="0">
                <a:latin typeface="Arial Black" pitchFamily="34" charset="0"/>
              </a:rPr>
              <a:t> de </a:t>
            </a:r>
            <a:r>
              <a:rPr dirty="0" err="1">
                <a:latin typeface="Arial Black" pitchFamily="34" charset="0"/>
              </a:rPr>
              <a:t>Actualización</a:t>
            </a:r>
            <a:r>
              <a:rPr dirty="0">
                <a:latin typeface="Arial Black" pitchFamily="34" charset="0"/>
              </a:rPr>
              <a:t> en </a:t>
            </a:r>
            <a:r>
              <a:rPr dirty="0" err="1">
                <a:latin typeface="Arial Black" pitchFamily="34" charset="0"/>
              </a:rPr>
              <a:t>Cirugía</a:t>
            </a:r>
            <a:r>
              <a:rPr dirty="0">
                <a:latin typeface="Arial Black" pitchFamily="34" charset="0"/>
              </a:rPr>
              <a:t> </a:t>
            </a:r>
            <a:r>
              <a:rPr dirty="0" err="1">
                <a:latin typeface="Arial Black" pitchFamily="34" charset="0"/>
              </a:rPr>
              <a:t>Cardíaca</a:t>
            </a:r>
            <a:endParaRPr dirty="0">
              <a:latin typeface="Arial Black" pitchFamily="34" charset="0"/>
            </a:endParaRPr>
          </a:p>
        </p:txBody>
      </p:sp>
      <p:sp>
        <p:nvSpPr>
          <p:cNvPr id="120" name="Barcelona, 17 y 18 de octubre"/>
          <p:cNvSpPr txBox="1">
            <a:spLocks noGrp="1"/>
          </p:cNvSpPr>
          <p:nvPr>
            <p:ph type="subTitle" sz="quarter" idx="1"/>
          </p:nvPr>
        </p:nvSpPr>
        <p:spPr>
          <a:xfrm>
            <a:off x="5867026" y="6189436"/>
            <a:ext cx="3119961" cy="24291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defTabSz="257047">
              <a:defRPr sz="1628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lvl1pPr>
          </a:lstStyle>
          <a:p>
            <a:r>
              <a:rPr dirty="0">
                <a:latin typeface="Arial Black" pitchFamily="34" charset="0"/>
              </a:rPr>
              <a:t>Barcelona, 17 y 18 de </a:t>
            </a:r>
            <a:r>
              <a:rPr dirty="0" err="1">
                <a:latin typeface="Arial Black" pitchFamily="34" charset="0"/>
              </a:rPr>
              <a:t>octubre</a:t>
            </a:r>
            <a:endParaRPr dirty="0">
              <a:latin typeface="Arial Black" pitchFamily="34" charset="0"/>
            </a:endParaRPr>
          </a:p>
        </p:txBody>
      </p:sp>
      <p:pic>
        <p:nvPicPr>
          <p:cNvPr id="121" name="Picture 2" descr="Picture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8464" y="548680"/>
            <a:ext cx="716678" cy="65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3" descr="Picture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304928" y="548680"/>
            <a:ext cx="695647" cy="638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8 Imagen" descr="8 Imagen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216696" y="2996952"/>
            <a:ext cx="536898" cy="49559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Actividad acreditada por el Consejo Catalán de la Formación Médica Continuada…"/>
          <p:cNvSpPr txBox="1"/>
          <p:nvPr/>
        </p:nvSpPr>
        <p:spPr>
          <a:xfrm>
            <a:off x="776536" y="548680"/>
            <a:ext cx="3600400" cy="614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defTabSz="673547">
              <a:defRPr sz="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700" dirty="0" err="1">
                <a:latin typeface="Arial" pitchFamily="34" charset="0"/>
                <a:cs typeface="Arial" pitchFamily="34" charset="0"/>
              </a:rPr>
              <a:t>Actividad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acreditada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por</a:t>
            </a:r>
            <a:r>
              <a:rPr sz="700" dirty="0">
                <a:latin typeface="Arial" pitchFamily="34" charset="0"/>
                <a:cs typeface="Arial" pitchFamily="34" charset="0"/>
              </a:rPr>
              <a:t> el </a:t>
            </a:r>
            <a:r>
              <a:rPr sz="700" dirty="0" err="1">
                <a:latin typeface="Arial" pitchFamily="34" charset="0"/>
                <a:cs typeface="Arial" pitchFamily="34" charset="0"/>
              </a:rPr>
              <a:t>Consejo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Catalán</a:t>
            </a:r>
            <a:r>
              <a:rPr sz="700" dirty="0">
                <a:latin typeface="Arial" pitchFamily="34" charset="0"/>
                <a:cs typeface="Arial" pitchFamily="34" charset="0"/>
              </a:rPr>
              <a:t> de la </a:t>
            </a:r>
            <a:r>
              <a:rPr sz="700" dirty="0" err="1">
                <a:latin typeface="Arial" pitchFamily="34" charset="0"/>
                <a:cs typeface="Arial" pitchFamily="34" charset="0"/>
              </a:rPr>
              <a:t>Formación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Médica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Continuada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</a:p>
          <a:p>
            <a:pPr defTabSz="673547">
              <a:defRPr sz="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700" dirty="0" err="1">
                <a:latin typeface="Arial" pitchFamily="34" charset="0"/>
                <a:cs typeface="Arial" pitchFamily="34" charset="0"/>
              </a:rPr>
              <a:t>Comisión</a:t>
            </a:r>
            <a:r>
              <a:rPr sz="700" dirty="0">
                <a:latin typeface="Arial" pitchFamily="34" charset="0"/>
                <a:cs typeface="Arial" pitchFamily="34" charset="0"/>
              </a:rPr>
              <a:t> de </a:t>
            </a:r>
            <a:r>
              <a:rPr sz="700" dirty="0" err="1">
                <a:latin typeface="Arial" pitchFamily="34" charset="0"/>
                <a:cs typeface="Arial" pitchFamily="34" charset="0"/>
              </a:rPr>
              <a:t>Formación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Continuada</a:t>
            </a:r>
            <a:r>
              <a:rPr sz="700" dirty="0">
                <a:latin typeface="Arial" pitchFamily="34" charset="0"/>
                <a:cs typeface="Arial" pitchFamily="34" charset="0"/>
              </a:rPr>
              <a:t> del </a:t>
            </a:r>
            <a:r>
              <a:rPr sz="700" dirty="0" err="1">
                <a:latin typeface="Arial" pitchFamily="34" charset="0"/>
                <a:cs typeface="Arial" pitchFamily="34" charset="0"/>
              </a:rPr>
              <a:t>Sistema</a:t>
            </a:r>
            <a:r>
              <a:rPr sz="700" dirty="0">
                <a:latin typeface="Arial" pitchFamily="34" charset="0"/>
                <a:cs typeface="Arial" pitchFamily="34" charset="0"/>
              </a:rPr>
              <a:t> </a:t>
            </a:r>
            <a:r>
              <a:rPr sz="700" dirty="0" err="1">
                <a:latin typeface="Arial" pitchFamily="34" charset="0"/>
                <a:cs typeface="Arial" pitchFamily="34" charset="0"/>
              </a:rPr>
              <a:t>Nacional</a:t>
            </a:r>
            <a:r>
              <a:rPr sz="700" dirty="0">
                <a:latin typeface="Arial" pitchFamily="34" charset="0"/>
                <a:cs typeface="Arial" pitchFamily="34" charset="0"/>
              </a:rPr>
              <a:t> de </a:t>
            </a:r>
            <a:r>
              <a:rPr sz="700" dirty="0" err="1">
                <a:latin typeface="Arial" pitchFamily="34" charset="0"/>
                <a:cs typeface="Arial" pitchFamily="34" charset="0"/>
              </a:rPr>
              <a:t>Salud</a:t>
            </a:r>
            <a:r>
              <a:rPr sz="700" dirty="0">
                <a:latin typeface="Arial" pitchFamily="34" charset="0"/>
                <a:cs typeface="Arial" pitchFamily="34" charset="0"/>
              </a:rPr>
              <a:t> con</a:t>
            </a:r>
            <a:r>
              <a:rPr sz="700" i="1" dirty="0">
                <a:latin typeface="Arial" pitchFamily="34" charset="0"/>
                <a:cs typeface="Arial" pitchFamily="34" charset="0"/>
              </a:rPr>
              <a:t> 3,1 </a:t>
            </a:r>
            <a:r>
              <a:rPr sz="700" dirty="0" err="1">
                <a:latin typeface="Arial" pitchFamily="34" charset="0"/>
                <a:cs typeface="Arial" pitchFamily="34" charset="0"/>
              </a:rPr>
              <a:t>Créditos</a:t>
            </a:r>
            <a:r>
              <a:rPr sz="700" b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defTabSz="673547">
              <a:defRPr sz="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7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defTabSz="673547">
              <a:defRPr sz="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700" dirty="0">
                <a:latin typeface="Arial" pitchFamily="34" charset="0"/>
                <a:cs typeface="Arial" pitchFamily="34" charset="0"/>
              </a:rPr>
              <a:t>20 </a:t>
            </a:r>
            <a:r>
              <a:rPr sz="700" dirty="0" err="1">
                <a:latin typeface="Arial" pitchFamily="34" charset="0"/>
                <a:cs typeface="Arial" pitchFamily="34" charset="0"/>
              </a:rPr>
              <a:t>Horas</a:t>
            </a:r>
            <a:endParaRPr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Actividad avalada por la Societat Catalana de Cirurgia Cardiaca."/>
          <p:cNvSpPr txBox="1"/>
          <p:nvPr/>
        </p:nvSpPr>
        <p:spPr>
          <a:xfrm>
            <a:off x="848544" y="2060848"/>
            <a:ext cx="3663089" cy="198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7419" tIns="37419" rIns="37419" bIns="37419" anchor="ctr">
            <a:spAutoFit/>
          </a:bodyPr>
          <a:lstStyle>
            <a:lvl1pPr algn="l" defTabSz="914400">
              <a:defRPr sz="1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800" dirty="0" err="1">
                <a:latin typeface="Arial Black" pitchFamily="34" charset="0"/>
              </a:rPr>
              <a:t>Actividad</a:t>
            </a:r>
            <a:r>
              <a:rPr sz="800" dirty="0">
                <a:latin typeface="Arial Black" pitchFamily="34" charset="0"/>
              </a:rPr>
              <a:t> </a:t>
            </a:r>
            <a:r>
              <a:rPr sz="800" dirty="0" err="1">
                <a:latin typeface="Arial Black" pitchFamily="34" charset="0"/>
              </a:rPr>
              <a:t>avalada</a:t>
            </a:r>
            <a:r>
              <a:rPr sz="800" dirty="0">
                <a:latin typeface="Arial Black" pitchFamily="34" charset="0"/>
              </a:rPr>
              <a:t> </a:t>
            </a:r>
            <a:r>
              <a:rPr sz="800" dirty="0" err="1">
                <a:latin typeface="Arial Black" pitchFamily="34" charset="0"/>
              </a:rPr>
              <a:t>por</a:t>
            </a:r>
            <a:r>
              <a:rPr sz="800" dirty="0">
                <a:latin typeface="Arial Black" pitchFamily="34" charset="0"/>
              </a:rPr>
              <a:t> la </a:t>
            </a:r>
            <a:r>
              <a:rPr sz="800" dirty="0" err="1">
                <a:latin typeface="Arial Black" pitchFamily="34" charset="0"/>
              </a:rPr>
              <a:t>Societat</a:t>
            </a:r>
            <a:r>
              <a:rPr sz="800" dirty="0">
                <a:latin typeface="Arial Black" pitchFamily="34" charset="0"/>
              </a:rPr>
              <a:t> </a:t>
            </a:r>
            <a:r>
              <a:rPr sz="800" dirty="0" err="1">
                <a:latin typeface="Arial Black" pitchFamily="34" charset="0"/>
              </a:rPr>
              <a:t>Catalana</a:t>
            </a:r>
            <a:r>
              <a:rPr sz="800" dirty="0">
                <a:latin typeface="Arial Black" pitchFamily="34" charset="0"/>
              </a:rPr>
              <a:t> de </a:t>
            </a:r>
            <a:r>
              <a:rPr sz="800" dirty="0" err="1">
                <a:latin typeface="Arial Black" pitchFamily="34" charset="0"/>
              </a:rPr>
              <a:t>Cirurgia</a:t>
            </a:r>
            <a:r>
              <a:rPr sz="800" dirty="0">
                <a:latin typeface="Arial Black" pitchFamily="34" charset="0"/>
              </a:rPr>
              <a:t> </a:t>
            </a:r>
            <a:r>
              <a:rPr sz="800" dirty="0" err="1" smtClean="0">
                <a:latin typeface="Arial Black" pitchFamily="34" charset="0"/>
              </a:rPr>
              <a:t>Cardiaca</a:t>
            </a:r>
            <a:endParaRPr sz="800" dirty="0">
              <a:latin typeface="Arial Black" pitchFamily="34" charset="0"/>
            </a:endParaRPr>
          </a:p>
        </p:txBody>
      </p:sp>
      <p:sp>
        <p:nvSpPr>
          <p:cNvPr id="126" name="Las sesiones se desarrollarán en el salón de actos del…"/>
          <p:cNvSpPr txBox="1"/>
          <p:nvPr/>
        </p:nvSpPr>
        <p:spPr>
          <a:xfrm>
            <a:off x="920552" y="4005064"/>
            <a:ext cx="3447646" cy="598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7419" tIns="37419" rIns="37419" bIns="37419" anchor="ctr">
            <a:spAutoFit/>
          </a:bodyPr>
          <a:lstStyle/>
          <a:p>
            <a:pPr defTabSz="673547">
              <a:defRPr sz="1000" b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800" dirty="0">
              <a:latin typeface="Arial Black" pitchFamily="34" charset="0"/>
            </a:endParaRPr>
          </a:p>
          <a:p>
            <a:pPr defTabSz="673547">
              <a:defRPr sz="1000" b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800" dirty="0">
                <a:latin typeface="Arial Black" pitchFamily="34" charset="0"/>
              </a:rPr>
              <a:t>Las </a:t>
            </a:r>
            <a:r>
              <a:rPr sz="800" dirty="0" err="1">
                <a:latin typeface="Arial Black" pitchFamily="34" charset="0"/>
              </a:rPr>
              <a:t>sesiones</a:t>
            </a:r>
            <a:r>
              <a:rPr sz="800" dirty="0">
                <a:latin typeface="Arial Black" pitchFamily="34" charset="0"/>
              </a:rPr>
              <a:t> se </a:t>
            </a:r>
            <a:r>
              <a:rPr sz="800" dirty="0" err="1">
                <a:latin typeface="Arial Black" pitchFamily="34" charset="0"/>
              </a:rPr>
              <a:t>desarrollarán</a:t>
            </a:r>
            <a:r>
              <a:rPr sz="800" dirty="0">
                <a:latin typeface="Arial Black" pitchFamily="34" charset="0"/>
              </a:rPr>
              <a:t> en el </a:t>
            </a:r>
            <a:r>
              <a:rPr sz="800" dirty="0" err="1">
                <a:latin typeface="Arial Black" pitchFamily="34" charset="0"/>
              </a:rPr>
              <a:t>salón</a:t>
            </a:r>
            <a:r>
              <a:rPr sz="800" dirty="0">
                <a:latin typeface="Arial Black" pitchFamily="34" charset="0"/>
              </a:rPr>
              <a:t> de </a:t>
            </a:r>
            <a:r>
              <a:rPr sz="800" dirty="0" err="1">
                <a:latin typeface="Arial Black" pitchFamily="34" charset="0"/>
              </a:rPr>
              <a:t>actos</a:t>
            </a:r>
            <a:r>
              <a:rPr sz="800" dirty="0">
                <a:latin typeface="Arial Black" pitchFamily="34" charset="0"/>
              </a:rPr>
              <a:t> del</a:t>
            </a:r>
          </a:p>
          <a:p>
            <a:pPr defTabSz="673547">
              <a:defRPr sz="1000" b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800" dirty="0">
                <a:latin typeface="Arial Black" pitchFamily="34" charset="0"/>
              </a:rPr>
              <a:t>Hospital General de la </a:t>
            </a:r>
            <a:r>
              <a:rPr sz="800" dirty="0" err="1">
                <a:latin typeface="Arial Black" pitchFamily="34" charset="0"/>
              </a:rPr>
              <a:t>Vall</a:t>
            </a:r>
            <a:r>
              <a:rPr sz="800" dirty="0">
                <a:latin typeface="Arial Black" pitchFamily="34" charset="0"/>
              </a:rPr>
              <a:t> </a:t>
            </a:r>
            <a:r>
              <a:rPr sz="800" dirty="0" err="1">
                <a:latin typeface="Arial Black" pitchFamily="34" charset="0"/>
              </a:rPr>
              <a:t>d’Hebron</a:t>
            </a:r>
            <a:r>
              <a:rPr sz="800" dirty="0">
                <a:latin typeface="Arial Black" pitchFamily="34" charset="0"/>
              </a:rPr>
              <a:t>  (10ª </a:t>
            </a:r>
            <a:r>
              <a:rPr sz="800" dirty="0" err="1">
                <a:latin typeface="Arial Black" pitchFamily="34" charset="0"/>
              </a:rPr>
              <a:t>Planta</a:t>
            </a:r>
            <a:r>
              <a:rPr sz="800" dirty="0">
                <a:latin typeface="Arial Black" pitchFamily="34" charset="0"/>
              </a:rPr>
              <a:t>).</a:t>
            </a:r>
          </a:p>
          <a:p>
            <a:pPr algn="l" defTabSz="673547">
              <a:defRPr sz="10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 </a:t>
            </a:r>
          </a:p>
        </p:txBody>
      </p:sp>
      <p:sp>
        <p:nvSpPr>
          <p:cNvPr id="127" name="INFORMACIÓN e INSCRIPCIONES:…"/>
          <p:cNvSpPr txBox="1"/>
          <p:nvPr/>
        </p:nvSpPr>
        <p:spPr>
          <a:xfrm>
            <a:off x="281649" y="5503341"/>
            <a:ext cx="4025368" cy="1091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7419" tIns="37419" rIns="37419" bIns="37419" anchor="ctr">
            <a:spAutoFit/>
          </a:bodyPr>
          <a:lstStyle/>
          <a:p>
            <a:pPr algn="l" defTabSz="673547">
              <a:defRPr sz="130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100" dirty="0">
                <a:latin typeface="Arial Black" pitchFamily="34" charset="0"/>
              </a:rPr>
              <a:t>INFORMACIÓN e INSCRIPCIONES</a:t>
            </a:r>
            <a:r>
              <a:rPr sz="1100" u="none" dirty="0">
                <a:latin typeface="Arial Black" pitchFamily="34" charset="0"/>
              </a:rPr>
              <a:t>:</a:t>
            </a:r>
          </a:p>
          <a:p>
            <a:pPr algn="l" defTabSz="673547">
              <a:defRPr sz="1300" b="0" i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100" dirty="0" err="1">
                <a:latin typeface="Arial Black" pitchFamily="34" charset="0"/>
              </a:rPr>
              <a:t>Secretaria</a:t>
            </a:r>
            <a:r>
              <a:rPr sz="1100" dirty="0">
                <a:latin typeface="Arial Black" pitchFamily="34" charset="0"/>
              </a:rPr>
              <a:t> de </a:t>
            </a:r>
            <a:r>
              <a:rPr sz="1100" dirty="0" err="1">
                <a:latin typeface="Arial Black" pitchFamily="34" charset="0"/>
              </a:rPr>
              <a:t>Cirugía</a:t>
            </a:r>
            <a:r>
              <a:rPr sz="1100" dirty="0">
                <a:latin typeface="Arial Black" pitchFamily="34" charset="0"/>
              </a:rPr>
              <a:t> </a:t>
            </a:r>
            <a:r>
              <a:rPr sz="1100" dirty="0" err="1">
                <a:latin typeface="Arial Black" pitchFamily="34" charset="0"/>
              </a:rPr>
              <a:t>Cardiaca</a:t>
            </a:r>
            <a:r>
              <a:rPr sz="1100" i="0" dirty="0">
                <a:latin typeface="Arial Black" pitchFamily="34" charset="0"/>
              </a:rPr>
              <a:t> </a:t>
            </a:r>
            <a:r>
              <a:rPr sz="1100" dirty="0" smtClean="0">
                <a:latin typeface="Arial Black" pitchFamily="34" charset="0"/>
              </a:rPr>
              <a:t>de</a:t>
            </a:r>
            <a:r>
              <a:rPr lang="ca-ES" sz="1100" dirty="0" smtClean="0">
                <a:latin typeface="Arial Black" pitchFamily="34" charset="0"/>
              </a:rPr>
              <a:t>l H.</a:t>
            </a:r>
            <a:r>
              <a:rPr sz="1100" dirty="0" smtClean="0">
                <a:latin typeface="Arial Black" pitchFamily="34" charset="0"/>
              </a:rPr>
              <a:t> </a:t>
            </a:r>
            <a:r>
              <a:rPr lang="ca-ES" sz="1100" dirty="0" smtClean="0">
                <a:latin typeface="Arial Black" pitchFamily="34" charset="0"/>
              </a:rPr>
              <a:t>V</a:t>
            </a:r>
            <a:r>
              <a:rPr sz="1100" dirty="0" smtClean="0">
                <a:latin typeface="Arial Black" pitchFamily="34" charset="0"/>
              </a:rPr>
              <a:t>all </a:t>
            </a:r>
            <a:r>
              <a:rPr sz="1100" dirty="0" err="1">
                <a:latin typeface="Arial Black" pitchFamily="34" charset="0"/>
              </a:rPr>
              <a:t>d’Hebrón</a:t>
            </a:r>
            <a:endParaRPr sz="1100" dirty="0">
              <a:latin typeface="Arial Black" pitchFamily="34" charset="0"/>
            </a:endParaRPr>
          </a:p>
          <a:p>
            <a:pPr algn="l" defTabSz="673547">
              <a:defRPr sz="1300" b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100" dirty="0" err="1">
                <a:latin typeface="Arial Black" pitchFamily="34" charset="0"/>
              </a:rPr>
              <a:t>Paseig</a:t>
            </a:r>
            <a:r>
              <a:rPr sz="1100" dirty="0">
                <a:latin typeface="Arial Black" pitchFamily="34" charset="0"/>
              </a:rPr>
              <a:t> de la </a:t>
            </a:r>
            <a:r>
              <a:rPr sz="1100" dirty="0" err="1">
                <a:latin typeface="Arial Black" pitchFamily="34" charset="0"/>
              </a:rPr>
              <a:t>Vall</a:t>
            </a:r>
            <a:r>
              <a:rPr sz="1100" dirty="0">
                <a:latin typeface="Arial Black" pitchFamily="34" charset="0"/>
              </a:rPr>
              <a:t> </a:t>
            </a:r>
            <a:r>
              <a:rPr sz="1100" dirty="0" err="1">
                <a:latin typeface="Arial Black" pitchFamily="34" charset="0"/>
              </a:rPr>
              <a:t>d’Hebron</a:t>
            </a:r>
            <a:r>
              <a:rPr sz="1100" dirty="0">
                <a:latin typeface="Arial Black" pitchFamily="34" charset="0"/>
              </a:rPr>
              <a:t> 119-129. </a:t>
            </a:r>
          </a:p>
          <a:p>
            <a:pPr algn="l" defTabSz="673547">
              <a:defRPr sz="1300" b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100" dirty="0">
                <a:latin typeface="Arial Black" pitchFamily="34" charset="0"/>
              </a:rPr>
              <a:t>08035 Barcelona</a:t>
            </a:r>
          </a:p>
          <a:p>
            <a:pPr algn="l" defTabSz="673547">
              <a:defRPr sz="1300" b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100" dirty="0" err="1" smtClean="0">
                <a:latin typeface="Arial Black" pitchFamily="34" charset="0"/>
              </a:rPr>
              <a:t>Teléfono</a:t>
            </a:r>
            <a:r>
              <a:rPr sz="1100" dirty="0" smtClean="0">
                <a:latin typeface="Arial Black" pitchFamily="34" charset="0"/>
              </a:rPr>
              <a:t>: </a:t>
            </a:r>
            <a:r>
              <a:rPr sz="1100" dirty="0">
                <a:latin typeface="Arial Black" pitchFamily="34" charset="0"/>
              </a:rPr>
              <a:t>93 274 6160	(de 8 a 15 </a:t>
            </a:r>
            <a:r>
              <a:rPr sz="1100" dirty="0" err="1">
                <a:latin typeface="Arial Black" pitchFamily="34" charset="0"/>
              </a:rPr>
              <a:t>horas</a:t>
            </a:r>
            <a:r>
              <a:rPr sz="1100" dirty="0">
                <a:latin typeface="Arial Black" pitchFamily="34" charset="0"/>
              </a:rPr>
              <a:t>)</a:t>
            </a:r>
          </a:p>
          <a:p>
            <a:pPr algn="l" defTabSz="673547">
              <a:defRPr sz="1300" b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ca-ES" sz="1100" dirty="0" err="1" smtClean="0">
                <a:latin typeface="Arial Black" pitchFamily="34" charset="0"/>
              </a:rPr>
              <a:t>Email</a:t>
            </a:r>
            <a:r>
              <a:rPr lang="ca-ES" sz="1100" dirty="0" smtClean="0">
                <a:latin typeface="Arial Black" pitchFamily="34" charset="0"/>
              </a:rPr>
              <a:t>: mbodoque@vhebron.net</a:t>
            </a:r>
            <a:endParaRPr sz="1100" dirty="0">
              <a:latin typeface="Arial Black" pitchFamily="34" charset="0"/>
            </a:endParaRPr>
          </a:p>
        </p:txBody>
      </p:sp>
      <p:pic>
        <p:nvPicPr>
          <p:cNvPr id="128" name="Imagen" descr="Imagen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789178" y="6494299"/>
            <a:ext cx="1060392" cy="298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Cardiac_Surgery.jpg" descr="Cardiac_Surgery.jpg"/>
          <p:cNvPicPr>
            <a:picLocks noChangeAspect="1"/>
          </p:cNvPicPr>
          <p:nvPr/>
        </p:nvPicPr>
        <p:blipFill>
          <a:blip r:embed="rId6" cstate="print">
            <a:extLst/>
          </a:blip>
          <a:srcRect l="4712" t="2884" r="9171" b="2884"/>
          <a:stretch>
            <a:fillRect/>
          </a:stretch>
        </p:blipFill>
        <p:spPr>
          <a:xfrm>
            <a:off x="5889019" y="1814680"/>
            <a:ext cx="3076024" cy="3228571"/>
          </a:xfrm>
          <a:prstGeom prst="rect">
            <a:avLst/>
          </a:prstGeom>
          <a:ln w="114300">
            <a:solidFill>
              <a:srgbClr val="000000"/>
            </a:solidFill>
            <a:miter lim="400000"/>
          </a:ln>
        </p:spPr>
      </p:pic>
      <p:sp>
        <p:nvSpPr>
          <p:cNvPr id="130" name="Nociones básicas de Cirugía Cardíaca para Enfermería"/>
          <p:cNvSpPr txBox="1"/>
          <p:nvPr/>
        </p:nvSpPr>
        <p:spPr>
          <a:xfrm>
            <a:off x="5808326" y="5136256"/>
            <a:ext cx="3237360" cy="752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7419" tIns="37419" rIns="37419" bIns="37419" anchor="ctr">
            <a:spAutoFit/>
          </a:bodyPr>
          <a:lstStyle>
            <a:lvl1pPr defTabSz="778933">
              <a:defRPr sz="220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lvl1pPr>
          </a:lstStyle>
          <a:p>
            <a:r>
              <a:rPr dirty="0" err="1">
                <a:latin typeface="Arial Black" pitchFamily="34" charset="0"/>
              </a:rPr>
              <a:t>Nociones</a:t>
            </a:r>
            <a:r>
              <a:rPr dirty="0">
                <a:latin typeface="Arial Black" pitchFamily="34" charset="0"/>
              </a:rPr>
              <a:t> </a:t>
            </a:r>
            <a:r>
              <a:rPr dirty="0" err="1">
                <a:latin typeface="Arial Black" pitchFamily="34" charset="0"/>
              </a:rPr>
              <a:t>básicas</a:t>
            </a:r>
            <a:r>
              <a:rPr dirty="0">
                <a:latin typeface="Arial Black" pitchFamily="34" charset="0"/>
              </a:rPr>
              <a:t> de </a:t>
            </a:r>
            <a:r>
              <a:rPr dirty="0" err="1">
                <a:latin typeface="Arial Black" pitchFamily="34" charset="0"/>
              </a:rPr>
              <a:t>Cirugía</a:t>
            </a:r>
            <a:r>
              <a:rPr dirty="0">
                <a:latin typeface="Arial Black" pitchFamily="34" charset="0"/>
              </a:rPr>
              <a:t> </a:t>
            </a:r>
            <a:r>
              <a:rPr dirty="0" err="1" smtClean="0">
                <a:latin typeface="Arial Black" pitchFamily="34" charset="0"/>
              </a:rPr>
              <a:t>Cardíaca</a:t>
            </a:r>
            <a:endParaRPr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0E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Jueves 17 de octubre…"/>
          <p:cNvSpPr txBox="1"/>
          <p:nvPr/>
        </p:nvSpPr>
        <p:spPr>
          <a:xfrm>
            <a:off x="152327" y="42196"/>
            <a:ext cx="9601348" cy="319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7419" tIns="37419" rIns="37419" bIns="37419" numCol="2" spcCol="464236" anchor="ctr"/>
          <a:lstStyle/>
          <a:p>
            <a:pPr algn="l">
              <a:spcBef>
                <a:spcPts val="2357"/>
              </a:spcBef>
              <a:defRPr sz="16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lang="ca-ES" dirty="0" smtClean="0"/>
          </a:p>
          <a:p>
            <a:pPr algn="l">
              <a:spcBef>
                <a:spcPts val="2357"/>
              </a:spcBef>
              <a:defRPr sz="14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dirty="0"/>
          </a:p>
          <a:p>
            <a:pPr algn="l">
              <a:spcBef>
                <a:spcPts val="2357"/>
              </a:spcBef>
              <a:defRPr sz="14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dirty="0"/>
          </a:p>
          <a:p>
            <a:pPr algn="l">
              <a:spcBef>
                <a:spcPts val="2357"/>
              </a:spcBef>
              <a:defRPr sz="14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dirty="0"/>
          </a:p>
          <a:p>
            <a:pPr algn="l">
              <a:spcBef>
                <a:spcPts val="2357"/>
              </a:spcBef>
              <a:defRPr sz="14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dirty="0"/>
          </a:p>
        </p:txBody>
      </p:sp>
      <p:sp>
        <p:nvSpPr>
          <p:cNvPr id="133" name="8:30  Apertura del curso…"/>
          <p:cNvSpPr txBox="1"/>
          <p:nvPr/>
        </p:nvSpPr>
        <p:spPr>
          <a:xfrm>
            <a:off x="126214" y="628948"/>
            <a:ext cx="4610762" cy="5754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8:30 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Apertura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del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curso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8:40 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Preoperatorio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en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G.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Oristrell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9:00 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Anestesia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del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paciente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en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M.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Ribas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9:20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Cuidados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perioperatorios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en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DUE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R.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Gómez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9:40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Pausa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Café</a:t>
            </a: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10:10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Otros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sistemas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monitorización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A. Madrid</a:t>
            </a: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10:30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Vías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abordaje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en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A.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Pàmies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2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10:50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Principios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la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Circulación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Extracorpórea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P.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Iorlano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11:10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Modalidades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canulación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DU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E 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E.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Pascual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11:30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Protección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miocárdica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C.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Piedra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11:50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Pausa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café</a:t>
            </a: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12:15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la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válvula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aórtica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N. Palmer</a:t>
            </a: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12:35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las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válvulas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mitral y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tricúspide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R.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Rodríguez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12:55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coronaria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R. Ríos</a:t>
            </a: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13:15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la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raíz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aórtica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y aorta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ascendente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C.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Sureda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13:35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del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arco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aórtico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y aorta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descendente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R.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Rodríguez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14:00 Comida</a:t>
            </a: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15:00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Tratamiento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híbrido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distintas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valvulopatías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C.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Sureda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15:20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las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cardiopatías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congénitas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P.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Resta</a:t>
            </a: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15:40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Tipos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asistencias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circulatorias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MA. Castro</a:t>
            </a:r>
          </a:p>
          <a:p>
            <a:pPr lvl="1"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spc="15" dirty="0">
              <a:latin typeface="Arial Black" pitchFamily="34" charset="0"/>
              <a:cs typeface="Times New Roman" pitchFamily="18" charset="0"/>
            </a:endParaRPr>
          </a:p>
          <a:p>
            <a:pPr algn="l">
              <a:tabLst>
                <a:tab pos="4391025" algn="r"/>
              </a:tabLst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spc="15" dirty="0">
                <a:latin typeface="Arial Black" pitchFamily="34" charset="0"/>
                <a:cs typeface="Times New Roman" pitchFamily="18" charset="0"/>
              </a:rPr>
              <a:t>16:00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Canulación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en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las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>
                <a:latin typeface="Arial Black" pitchFamily="34" charset="0"/>
                <a:cs typeface="Times New Roman" pitchFamily="18" charset="0"/>
              </a:rPr>
              <a:t>asistencias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sz="900" spc="15" dirty="0" err="1" smtClean="0">
                <a:latin typeface="Arial Black" pitchFamily="34" charset="0"/>
                <a:cs typeface="Times New Roman" pitchFamily="18" charset="0"/>
              </a:rPr>
              <a:t>circulatorias</a:t>
            </a:r>
            <a:r>
              <a:rPr lang="es-ES" sz="900" spc="15" dirty="0" smtClean="0">
                <a:latin typeface="Arial Black" pitchFamily="34" charset="0"/>
                <a:cs typeface="Times New Roman" pitchFamily="18" charset="0"/>
              </a:rPr>
              <a:t>	</a:t>
            </a:r>
            <a:r>
              <a:rPr sz="900" spc="15" dirty="0" smtClean="0">
                <a:latin typeface="Arial Black" pitchFamily="34" charset="0"/>
                <a:cs typeface="Times New Roman" pitchFamily="18" charset="0"/>
              </a:rPr>
              <a:t>Dr</a:t>
            </a:r>
            <a:r>
              <a:rPr sz="900" spc="15" dirty="0">
                <a:latin typeface="Arial Black" pitchFamily="34" charset="0"/>
                <a:cs typeface="Times New Roman" pitchFamily="18" charset="0"/>
              </a:rPr>
              <a:t>. MA. Castro</a:t>
            </a:r>
          </a:p>
        </p:txBody>
      </p:sp>
      <p:sp>
        <p:nvSpPr>
          <p:cNvPr id="134" name="8:30  Dispositivos de estimulación cardíaca…"/>
          <p:cNvSpPr txBox="1"/>
          <p:nvPr/>
        </p:nvSpPr>
        <p:spPr>
          <a:xfrm>
            <a:off x="5025008" y="1196752"/>
            <a:ext cx="4880992" cy="4784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8:30 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Dispositivos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estimulación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cardíac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a		           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M.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Moradi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8:50 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Postoperatorio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inmediato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			       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A. Torrents</a:t>
            </a: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9:10 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Postoperatorio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tardío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				        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MS.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Siliato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9:30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Curas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y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seguimiento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de 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la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herida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quirúrgica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         DU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 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M. Linares</a:t>
            </a: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9:50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Arritmias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postoperatorias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y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marcapasos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provisio</a:t>
            </a:r>
            <a:r>
              <a:rPr lang="ca-ES"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nales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DUE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Batista</a:t>
            </a: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10:10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Pausa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Café</a:t>
            </a:r>
          </a:p>
          <a:p>
            <a:pPr lvl="2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10:30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Circulación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Extracorpórea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poco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convencional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 DUE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C.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Alcoceba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10:50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Reapertura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esternal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emergente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			            DUE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E.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López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11:10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Infecciones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en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                            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N. Palmer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11:30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Sistemas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hemodiálisis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y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hemofiltración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en el </a:t>
            </a:r>
            <a:endParaRPr lang="ca-ES" sz="900" b="0" spc="15" dirty="0" smtClean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postoperatorio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                                   Dr. A. García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11:50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Pausa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Café</a:t>
            </a: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12:00-13:30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Talleres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prácticos</a:t>
            </a:r>
            <a:endParaRPr lang="ca-ES" sz="900" b="0" spc="15" dirty="0" smtClean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marL="628527" lvl="1" indent="-160786" algn="l">
              <a:buSzPct val="100000"/>
              <a:buAutoNum type="arabicPeriod"/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Planta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hospitalización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/UPCC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: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curas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herida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quirúrgica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con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terapia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presión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negativa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marL="628527" lvl="1" indent="-160786" algn="l">
              <a:buSzPct val="100000"/>
              <a:buAutoNum type="arabicPeriod"/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Quirófano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: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montaje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y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funcionamiento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del Cell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Sa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v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er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13:30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Seguimiento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a largo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plazo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del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paciente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intervenido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ca-ES" sz="900" b="0" spc="15" dirty="0" smtClean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de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Cardíaca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					                       </a:t>
            </a:r>
            <a:r>
              <a:rPr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J. Lozano</a:t>
            </a:r>
          </a:p>
          <a:p>
            <a:pPr lvl="1"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algn="l">
              <a:defRPr sz="1100" b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</a:defRPr>
            </a:pP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13:50 La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Cirugía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Cardíaca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del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futuro</a:t>
            </a:r>
            <a:r>
              <a:rPr lang="ca-ES" sz="900" b="0" spc="15" dirty="0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                                     </a:t>
            </a:r>
            <a:r>
              <a:rPr sz="900" b="0" spc="15" dirty="0" err="1" smtClean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Dra</a:t>
            </a:r>
            <a:r>
              <a:rPr sz="900" b="0" spc="15" dirty="0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. MS. </a:t>
            </a:r>
            <a:r>
              <a:rPr sz="900" b="0" spc="15" dirty="0" err="1">
                <a:solidFill>
                  <a:schemeClr val="accent4">
                    <a:hueOff val="468000"/>
                    <a:satOff val="-4761"/>
                    <a:lumOff val="10196"/>
                  </a:schemeClr>
                </a:solidFill>
                <a:latin typeface="Arial Black" pitchFamily="34" charset="0"/>
                <a:cs typeface="Times New Roman" pitchFamily="18" charset="0"/>
              </a:rPr>
              <a:t>Siliato</a:t>
            </a:r>
            <a:endParaRPr sz="900" b="0" spc="15" dirty="0">
              <a:solidFill>
                <a:schemeClr val="accent4">
                  <a:hueOff val="468000"/>
                  <a:satOff val="-4761"/>
                  <a:lumOff val="10196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36259" y="-8930"/>
            <a:ext cx="2704156" cy="3064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7419" tIns="37419" rIns="37419" bIns="37419" numCol="1" spcCol="28064" rtlCol="0" anchor="ctr">
            <a:spAutoFit/>
          </a:bodyPr>
          <a:lstStyle/>
          <a:p>
            <a:r>
              <a:rPr lang="ca-ES" sz="1500" dirty="0" smtClean="0">
                <a:solidFill>
                  <a:schemeClr val="accent4"/>
                </a:solidFill>
                <a:latin typeface="Arial Black" pitchFamily="34" charset="0"/>
              </a:rPr>
              <a:t>Jueves 17 octubre</a:t>
            </a:r>
            <a:endParaRPr lang="es-ES" sz="1500" dirty="0">
              <a:solidFill>
                <a:schemeClr val="accent4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329264" y="0"/>
            <a:ext cx="2358543" cy="3064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7419" tIns="37419" rIns="37419" bIns="37419" numCol="1" spcCol="28064" rtlCol="0" anchor="ctr">
            <a:spAutoFit/>
          </a:bodyPr>
          <a:lstStyle/>
          <a:p>
            <a:r>
              <a:rPr lang="ca-ES" sz="1500" dirty="0" err="1" smtClean="0">
                <a:solidFill>
                  <a:schemeClr val="accent4"/>
                </a:solidFill>
                <a:latin typeface="Arial Black" pitchFamily="34" charset="0"/>
              </a:rPr>
              <a:t>Viernes</a:t>
            </a:r>
            <a:r>
              <a:rPr lang="ca-ES" sz="1500" dirty="0" smtClean="0">
                <a:solidFill>
                  <a:schemeClr val="accent4"/>
                </a:solidFill>
                <a:latin typeface="Arial Black" pitchFamily="34" charset="0"/>
              </a:rPr>
              <a:t> 18 octubre</a:t>
            </a:r>
            <a:endParaRPr lang="es-ES" sz="1500" dirty="0">
              <a:solidFill>
                <a:schemeClr val="accent4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122</Words>
  <Application>Microsoft Office PowerPoint</Application>
  <PresentationFormat>A4 (210 x 297 mm)</PresentationFormat>
  <Paragraphs>96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Helvetica Neue</vt:lpstr>
      <vt:lpstr>Helvetica Neue Light</vt:lpstr>
      <vt:lpstr>Helvetica Neue Medium</vt:lpstr>
      <vt:lpstr>Times New Roman</vt:lpstr>
      <vt:lpstr>Black</vt:lpstr>
      <vt:lpstr>X Curso de Actualización en Cirugía Cardíaca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 Curso de Actualización en Cirugía Cardíaca</dc:title>
  <dc:creator>Siliato Robles, Maria Sol</dc:creator>
  <cp:lastModifiedBy>Conxi Lerma Valdivia - COIB</cp:lastModifiedBy>
  <cp:revision>6</cp:revision>
  <dcterms:modified xsi:type="dcterms:W3CDTF">2019-09-23T09:48:33Z</dcterms:modified>
</cp:coreProperties>
</file>