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2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theme/themeOverride3.xml" ContentType="application/vnd.openxmlformats-officedocument.themeOverride+xml"/>
  <Override PartName="/ppt/charts/chart15.xml" ContentType="application/vnd.openxmlformats-officedocument.drawingml.chart+xml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theme/themeOverride5.xml" ContentType="application/vnd.openxmlformats-officedocument.themeOverride+xml"/>
  <Override PartName="/ppt/charts/chart17.xml" ContentType="application/vnd.openxmlformats-officedocument.drawingml.chart+xml"/>
  <Override PartName="/ppt/theme/themeOverride6.xml" ContentType="application/vnd.openxmlformats-officedocument.themeOverr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theme/themeOverride7.xml" ContentType="application/vnd.openxmlformats-officedocument.themeOverr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0"/>
  </p:notesMasterIdLst>
  <p:handoutMasterIdLst>
    <p:handoutMasterId r:id="rId31"/>
  </p:handoutMasterIdLst>
  <p:sldIdLst>
    <p:sldId id="1631" r:id="rId2"/>
    <p:sldId id="1553" r:id="rId3"/>
    <p:sldId id="1544" r:id="rId4"/>
    <p:sldId id="1551" r:id="rId5"/>
    <p:sldId id="1554" r:id="rId6"/>
    <p:sldId id="1632" r:id="rId7"/>
    <p:sldId id="1597" r:id="rId8"/>
    <p:sldId id="1634" r:id="rId9"/>
    <p:sldId id="1557" r:id="rId10"/>
    <p:sldId id="1602" r:id="rId11"/>
    <p:sldId id="1633" r:id="rId12"/>
    <p:sldId id="1605" r:id="rId13"/>
    <p:sldId id="1644" r:id="rId14"/>
    <p:sldId id="1645" r:id="rId15"/>
    <p:sldId id="1616" r:id="rId16"/>
    <p:sldId id="1617" r:id="rId17"/>
    <p:sldId id="1618" r:id="rId18"/>
    <p:sldId id="1635" r:id="rId19"/>
    <p:sldId id="1636" r:id="rId20"/>
    <p:sldId id="1637" r:id="rId21"/>
    <p:sldId id="1639" r:id="rId22"/>
    <p:sldId id="1641" r:id="rId23"/>
    <p:sldId id="1642" r:id="rId24"/>
    <p:sldId id="1643" r:id="rId25"/>
    <p:sldId id="1640" r:id="rId26"/>
    <p:sldId id="1559" r:id="rId27"/>
    <p:sldId id="1629" r:id="rId28"/>
    <p:sldId id="1608" r:id="rId29"/>
  </p:sldIdLst>
  <p:sldSz cx="12190413" cy="6859588"/>
  <p:notesSz cx="6797675" cy="9928225"/>
  <p:defaultTextStyle>
    <a:defPPr>
      <a:defRPr lang="es-ES"/>
    </a:defPPr>
    <a:lvl1pPr marL="0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9516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9033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58549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78065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97582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17098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36615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56131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7B1638F-212A-4F26-A9E4-3516AF35E266}">
          <p14:sldIdLst>
            <p14:sldId id="1631"/>
            <p14:sldId id="1553"/>
          </p14:sldIdLst>
        </p14:section>
        <p14:section name="Sección sin título" id="{3940A187-CE3A-4B34-A935-89D5F1271289}">
          <p14:sldIdLst>
            <p14:sldId id="1544"/>
            <p14:sldId id="1551"/>
          </p14:sldIdLst>
        </p14:section>
        <p14:section name="Sección sin título" id="{53254D6C-C723-4090-81AE-AB2153E74FE3}">
          <p14:sldIdLst>
            <p14:sldId id="1554"/>
            <p14:sldId id="1632"/>
            <p14:sldId id="1597"/>
            <p14:sldId id="1634"/>
          </p14:sldIdLst>
        </p14:section>
        <p14:section name="Sección sin título" id="{21C143FE-C189-42F5-8451-254BEBCE8EEA}">
          <p14:sldIdLst>
            <p14:sldId id="1557"/>
            <p14:sldId id="1602"/>
            <p14:sldId id="1633"/>
            <p14:sldId id="1605"/>
            <p14:sldId id="1644"/>
          </p14:sldIdLst>
        </p14:section>
        <p14:section name="Sección sin título" id="{E0AB9131-B30E-4AA4-9B5F-5142BA56C47D}">
          <p14:sldIdLst>
            <p14:sldId id="1645"/>
            <p14:sldId id="1616"/>
            <p14:sldId id="1617"/>
            <p14:sldId id="1618"/>
          </p14:sldIdLst>
        </p14:section>
        <p14:section name="Sección sin título" id="{42ED868B-7DE7-468D-B84E-6E19168C1C15}">
          <p14:sldIdLst>
            <p14:sldId id="1635"/>
            <p14:sldId id="1636"/>
            <p14:sldId id="1637"/>
            <p14:sldId id="1639"/>
            <p14:sldId id="1641"/>
            <p14:sldId id="1642"/>
            <p14:sldId id="1643"/>
            <p14:sldId id="1640"/>
          </p14:sldIdLst>
        </p14:section>
        <p14:section name="Sección sin título" id="{B8F17786-2533-4C89-A2F6-61B646F02620}">
          <p14:sldIdLst>
            <p14:sldId id="1559"/>
            <p14:sldId id="1629"/>
            <p14:sldId id="1608"/>
          </p14:sldIdLst>
        </p14:section>
        <p14:section name="Sección sin título" id="{1962122B-E761-44E7-AAB2-B3272A01512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253">
          <p15:clr>
            <a:srgbClr val="A4A3A4"/>
          </p15:clr>
        </p15:guide>
        <p15:guide id="2" orient="horz" pos="3974">
          <p15:clr>
            <a:srgbClr val="A4A3A4"/>
          </p15:clr>
        </p15:guide>
        <p15:guide id="3" pos="74">
          <p15:clr>
            <a:srgbClr val="A4A3A4"/>
          </p15:clr>
        </p15:guide>
        <p15:guide id="4" pos="1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669900"/>
    <a:srgbClr val="004AC2"/>
    <a:srgbClr val="00E8FF"/>
    <a:srgbClr val="1A237E"/>
    <a:srgbClr val="2B4C7E"/>
    <a:srgbClr val="16A085"/>
    <a:srgbClr val="0070C0"/>
    <a:srgbClr val="567EB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29" autoAdjust="0"/>
    <p:restoredTop sz="94660" autoAdjust="0"/>
  </p:normalViewPr>
  <p:slideViewPr>
    <p:cSldViewPr>
      <p:cViewPr varScale="1">
        <p:scale>
          <a:sx n="81" d="100"/>
          <a:sy n="81" d="100"/>
        </p:scale>
        <p:origin x="58" y="62"/>
      </p:cViewPr>
      <p:guideLst>
        <p:guide orient="horz" pos="1253"/>
        <p:guide orient="horz" pos="3974"/>
        <p:guide pos="74"/>
        <p:guide pos="149"/>
      </p:guideLst>
    </p:cSldViewPr>
  </p:slideViewPr>
  <p:outlineViewPr>
    <p:cViewPr>
      <p:scale>
        <a:sx n="33" d="100"/>
        <a:sy n="33" d="100"/>
      </p:scale>
      <p:origin x="0" y="243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116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hemeOverride" Target="../theme/themeOverride3.xml"/><Relationship Id="rId5" Type="http://schemas.openxmlformats.org/officeDocument/2006/relationships/package" Target="../embeddings/Microsoft_Excel_Worksheet13.xlsx"/><Relationship Id="rId4" Type="http://schemas.openxmlformats.org/officeDocument/2006/relationships/image" Target="../media/image10.png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hemeOverride" Target="../theme/themeOverride4.xml"/><Relationship Id="rId5" Type="http://schemas.openxmlformats.org/officeDocument/2006/relationships/package" Target="../embeddings/Microsoft_Excel_Worksheet14.xlsx"/><Relationship Id="rId4" Type="http://schemas.openxmlformats.org/officeDocument/2006/relationships/image" Target="../media/image10.png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hemeOverride" Target="../theme/themeOverride5.xml"/><Relationship Id="rId5" Type="http://schemas.openxmlformats.org/officeDocument/2006/relationships/package" Target="../embeddings/Microsoft_Excel_Worksheet15.xlsx"/><Relationship Id="rId4" Type="http://schemas.openxmlformats.org/officeDocument/2006/relationships/image" Target="../media/image10.png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hemeOverride" Target="../theme/themeOverride6.xml"/><Relationship Id="rId5" Type="http://schemas.openxmlformats.org/officeDocument/2006/relationships/package" Target="../embeddings/Microsoft_Excel_Worksheet16.xlsx"/><Relationship Id="rId4" Type="http://schemas.openxmlformats.org/officeDocument/2006/relationships/image" Target="../media/image10.png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image" Target="../media/image4.png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hemeOverride" Target="../theme/themeOverride7.xml"/><Relationship Id="rId6" Type="http://schemas.openxmlformats.org/officeDocument/2006/relationships/package" Target="../embeddings/Microsoft_Excel_Worksheet19.xlsx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5" Type="http://schemas.openxmlformats.org/officeDocument/2006/relationships/package" Target="../embeddings/Microsoft_Excel_Worksheet4.xlsx"/><Relationship Id="rId4" Type="http://schemas.openxmlformats.org/officeDocument/2006/relationships/image" Target="../media/image7.pn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image" Target="../media/image4.png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image" Target="../media/image4.png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2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869372961603962"/>
          <c:y val="6.6739939996888348E-2"/>
          <c:w val="0.45726178826401326"/>
          <c:h val="0.62981340647684847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4BACC6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E57A-4629-A728-4174DC34D89B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57A-4629-A728-4174DC34D89B}"/>
              </c:ext>
            </c:extLst>
          </c:dPt>
          <c:dPt>
            <c:idx val="2"/>
            <c:bubble3D val="0"/>
            <c:spPr>
              <a:solidFill>
                <a:srgbClr val="8064A2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E57A-4629-A728-4174DC34D89B}"/>
              </c:ext>
            </c:extLst>
          </c:dPt>
          <c:dPt>
            <c:idx val="3"/>
            <c:bubble3D val="0"/>
            <c:spPr>
              <a:solidFill>
                <a:srgbClr val="F79646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E57A-4629-A728-4174DC34D89B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E57A-4629-A728-4174DC34D89B}"/>
              </c:ext>
            </c:extLst>
          </c:dPt>
          <c:dLbls>
            <c:dLbl>
              <c:idx val="0"/>
              <c:layout>
                <c:manualLayout>
                  <c:x val="5.0392218324948022E-3"/>
                  <c:y val="-3.5335364606708304E-3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2800" b="1"/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83502626692267"/>
                      <c:h val="0.109345424891065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57A-4629-A728-4174DC34D89B}"/>
                </c:ext>
              </c:extLst>
            </c:dLbl>
            <c:dLbl>
              <c:idx val="1"/>
              <c:layout>
                <c:manualLayout>
                  <c:x val="-1.2597806592918247E-2"/>
                  <c:y val="-3.53353646067076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7A-4629-A728-4174DC34D89B}"/>
                </c:ext>
              </c:extLst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2400" b="1"/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E57A-4629-A728-4174DC34D89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Sí ha tenido contacto</c:v>
                </c:pt>
                <c:pt idx="1">
                  <c:v>No ha tenido contacto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88.1</c:v>
                </c:pt>
                <c:pt idx="1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57A-4629-A728-4174DC34D8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24"/>
        <c:holeSize val="56"/>
      </c:doughnutChart>
    </c:plotArea>
    <c:legend>
      <c:legendPos val="b"/>
      <c:layout>
        <c:manualLayout>
          <c:xMode val="edge"/>
          <c:yMode val="edge"/>
          <c:x val="0.24344616471185737"/>
          <c:y val="0.74568943330700344"/>
          <c:w val="0.52805898550954666"/>
          <c:h val="0.17132320727466341"/>
        </c:manualLayout>
      </c:layout>
      <c:overlay val="0"/>
      <c:txPr>
        <a:bodyPr/>
        <a:lstStyle/>
        <a:p>
          <a:pPr>
            <a:defRPr sz="1400">
              <a:latin typeface="Segoe UI" panose="020B0502040204020203" pitchFamily="34" charset="0"/>
              <a:cs typeface="Segoe UI" panose="020B0502040204020203" pitchFamily="34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Segoe UI" panose="020B0502040204020203" pitchFamily="34" charset="0"/>
          <a:cs typeface="Segoe UI" panose="020B0502040204020203" pitchFamily="34" charset="0"/>
        </a:defRPr>
      </a:pPr>
      <a:endParaRPr lang="es-E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1249246081898E-3"/>
          <c:y val="1.2871198593110251E-4"/>
          <c:w val="0.44145867470124345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307-49F9-B49F-BB65C458C18C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307-49F9-B49F-BB65C458C18C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P5	 Dar puntos de sutura en las 
heridas</c:v>
                </c:pt>
                <c:pt idx="1">
                  <c:v>P5	 Seguimiento, control y cuidados a 
enfermos crónicos</c:v>
                </c:pt>
                <c:pt idx="2">
                  <c:v>P5	DDar clases en la universidad</c:v>
                </c:pt>
                <c:pt idx="3">
                  <c:v>P5	 Pasar consulta</c:v>
                </c:pt>
                <c:pt idx="4">
                  <c:v>P5	: Llevar a cabo proyectos de 
investigación</c:v>
                </c:pt>
                <c:pt idx="5">
                  <c:v>P5	Prescribir algunos medicamentos: 
paracetamol, ibuprofeno…</c:v>
                </c:pt>
                <c:pt idx="6">
                  <c:v>P5	 Gestionar centros sanitarios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89.4</c:v>
                </c:pt>
                <c:pt idx="1">
                  <c:v>84.5</c:v>
                </c:pt>
                <c:pt idx="2">
                  <c:v>63.8</c:v>
                </c:pt>
                <c:pt idx="3">
                  <c:v>53.1</c:v>
                </c:pt>
                <c:pt idx="4">
                  <c:v>46.3</c:v>
                </c:pt>
                <c:pt idx="5">
                  <c:v>41.4</c:v>
                </c:pt>
                <c:pt idx="6">
                  <c:v>43.2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07-49F9-B49F-BB65C458C1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1249246081898E-3"/>
          <c:y val="1.2871198593110251E-4"/>
          <c:w val="0.44145867470124345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368-4EC7-A5A1-ED563EFF8C9C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368-4EC7-A5A1-ED563EFF8C9C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P5	 Dar puntos de sutura en las 
heridas</c:v>
                </c:pt>
                <c:pt idx="1">
                  <c:v>P5	 Seguimiento, control y cuidados a 
enfermos crónicos</c:v>
                </c:pt>
                <c:pt idx="2">
                  <c:v>P5	DDar clases en la universidad</c:v>
                </c:pt>
                <c:pt idx="3">
                  <c:v>P5	 Pasar consulta</c:v>
                </c:pt>
                <c:pt idx="4">
                  <c:v>P5	: Llevar a cabo proyectos de 
investigación</c:v>
                </c:pt>
                <c:pt idx="5">
                  <c:v>P5	Prescribir algunos medicamentos: 
paracetamol, ibuprofeno…</c:v>
                </c:pt>
                <c:pt idx="6">
                  <c:v>P5	 Gestionar centros sanitarios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94</c:v>
                </c:pt>
                <c:pt idx="1">
                  <c:v>84.8</c:v>
                </c:pt>
                <c:pt idx="2">
                  <c:v>60.1</c:v>
                </c:pt>
                <c:pt idx="3">
                  <c:v>44.3</c:v>
                </c:pt>
                <c:pt idx="4">
                  <c:v>41.9</c:v>
                </c:pt>
                <c:pt idx="5">
                  <c:v>33.1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68-4EC7-A5A1-ED563EFF8C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1249246081898E-3"/>
          <c:y val="1.2871198593110251E-4"/>
          <c:w val="0.44145867470124345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DA9-46DB-BE3A-6FC24E288E9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DA9-46DB-BE3A-6FC24E288E90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P5	 Dar puntos de sutura en las 
heridas</c:v>
                </c:pt>
                <c:pt idx="1">
                  <c:v>P5	 Seguimiento, control y cuidados a 
enfermos crónicos</c:v>
                </c:pt>
                <c:pt idx="2">
                  <c:v>P5	DDar clases en la universidad</c:v>
                </c:pt>
                <c:pt idx="3">
                  <c:v>P5	 Pasar consulta</c:v>
                </c:pt>
                <c:pt idx="4">
                  <c:v>P5	: Llevar a cabo proyectos de 
investigación</c:v>
                </c:pt>
                <c:pt idx="5">
                  <c:v>P5	Prescribir algunos medicamentos: 
paracetamol, ibuprofeno…</c:v>
                </c:pt>
                <c:pt idx="6">
                  <c:v>P5	 Gestionar centros sanitarios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89.3</c:v>
                </c:pt>
                <c:pt idx="1">
                  <c:v>88</c:v>
                </c:pt>
                <c:pt idx="2">
                  <c:v>55.7</c:v>
                </c:pt>
                <c:pt idx="3">
                  <c:v>38.200000000000003</c:v>
                </c:pt>
                <c:pt idx="4">
                  <c:v>40.299999999999997</c:v>
                </c:pt>
                <c:pt idx="5">
                  <c:v>44.6</c:v>
                </c:pt>
                <c:pt idx="6">
                  <c:v>41.6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A9-46DB-BE3A-6FC24E288E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1249246081898E-3"/>
          <c:y val="1.2871198593110251E-4"/>
          <c:w val="0.44145867470124345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897-4FE3-9BEB-7343A31095CC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897-4FE3-9BEB-7343A31095CC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P5	 Dar puntos de sutura en las 
heridas</c:v>
                </c:pt>
                <c:pt idx="1">
                  <c:v>P5	 Seguimiento, control y cuidados a 
enfermos crónicos</c:v>
                </c:pt>
                <c:pt idx="2">
                  <c:v>P5	DDar clases en la universidad</c:v>
                </c:pt>
                <c:pt idx="3">
                  <c:v>P5	 Pasar consulta</c:v>
                </c:pt>
                <c:pt idx="4">
                  <c:v>P5	: Llevar a cabo proyectos de 
investigación</c:v>
                </c:pt>
                <c:pt idx="5">
                  <c:v>P5	Prescribir algunos medicamentos: 
paracetamol, ibuprofeno…</c:v>
                </c:pt>
                <c:pt idx="6">
                  <c:v>P5	 Gestionar centros sanitarios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88.9</c:v>
                </c:pt>
                <c:pt idx="1">
                  <c:v>87</c:v>
                </c:pt>
                <c:pt idx="2">
                  <c:v>49.3</c:v>
                </c:pt>
                <c:pt idx="3">
                  <c:v>44.7</c:v>
                </c:pt>
                <c:pt idx="4">
                  <c:v>49</c:v>
                </c:pt>
                <c:pt idx="5">
                  <c:v>48.4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97-4FE3-9BEB-7343A31095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871264266905175E-2"/>
          <c:y val="6.6739939996888348E-2"/>
          <c:w val="0.9339725558642149"/>
          <c:h val="0.629813406476848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0321-42B5-955C-7D17D7681B7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321-42B5-955C-7D17D7681B7C}"/>
              </c:ext>
            </c:extLst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0321-42B5-955C-7D17D7681B7C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0321-42B5-955C-7D17D7681B7C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4948-451E-8FB5-C2084E521499}"/>
              </c:ext>
            </c:extLst>
          </c:dPt>
          <c:dLbls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2500" b="0"/>
                  </a:pPr>
                  <a:endParaRPr lang="es-E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321-42B5-955C-7D17D7681B7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500" b="0"/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Por encima 
de sus responsabilidades
y funciones</c:v>
                </c:pt>
                <c:pt idx="1">
                  <c:v>Ajustado a
sus responsabilidades
y funciones</c:v>
                </c:pt>
                <c:pt idx="2">
                  <c:v>Por debajo
de sus responsabilidades
y funciones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4.2</c:v>
                </c:pt>
                <c:pt idx="1">
                  <c:v>38.200000000000003</c:v>
                </c:pt>
                <c:pt idx="2">
                  <c:v>57.6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21-42B5-955C-7D17D7681B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480179088"/>
        <c:axId val="480179808"/>
      </c:barChart>
      <c:catAx>
        <c:axId val="48017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/>
            </a:pPr>
            <a:endParaRPr lang="es-ES"/>
          </a:p>
        </c:txPr>
        <c:crossAx val="480179808"/>
        <c:crosses val="autoZero"/>
        <c:auto val="1"/>
        <c:lblAlgn val="ctr"/>
        <c:lblOffset val="100"/>
        <c:noMultiLvlLbl val="0"/>
      </c:catAx>
      <c:valAx>
        <c:axId val="480179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80179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Segoe UI" panose="020B0502040204020203" pitchFamily="34" charset="0"/>
          <a:cs typeface="Segoe UI" panose="020B0502040204020203" pitchFamily="34" charset="0"/>
        </a:defRPr>
      </a:pPr>
      <a:endParaRPr lang="es-ES"/>
    </a:p>
  </c:txPr>
  <c:externalData r:id="rId5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871264266905175E-2"/>
          <c:y val="6.6739939996888348E-2"/>
          <c:w val="0.9339725558642149"/>
          <c:h val="0.711084703877124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F527-4378-AC53-12DF37E33C0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527-4378-AC53-12DF37E33C04}"/>
              </c:ext>
            </c:extLst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F527-4378-AC53-12DF37E33C0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527-4378-AC53-12DF37E33C04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F527-4378-AC53-12DF37E33C04}"/>
              </c:ext>
            </c:extLst>
          </c:dPt>
          <c:dLbls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2500" b="0"/>
                  </a:pPr>
                  <a:endParaRPr lang="es-E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F527-4378-AC53-12DF37E33C04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500" b="0"/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Son mejores que la mayoría de las profesiones</c:v>
                </c:pt>
                <c:pt idx="1">
                  <c:v>Están en línea con la mayoría de las profesiones</c:v>
                </c:pt>
                <c:pt idx="2">
                  <c:v>Son más duras que las de la mayoría de las profesiones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6.3</c:v>
                </c:pt>
                <c:pt idx="1">
                  <c:v>38.799999999999997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527-4378-AC53-12DF37E33C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480179088"/>
        <c:axId val="480179808"/>
      </c:barChart>
      <c:catAx>
        <c:axId val="48017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/>
            </a:pPr>
            <a:endParaRPr lang="es-ES"/>
          </a:p>
        </c:txPr>
        <c:crossAx val="480179808"/>
        <c:crosses val="autoZero"/>
        <c:auto val="1"/>
        <c:lblAlgn val="ctr"/>
        <c:lblOffset val="100"/>
        <c:noMultiLvlLbl val="0"/>
      </c:catAx>
      <c:valAx>
        <c:axId val="480179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80179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Segoe UI" panose="020B0502040204020203" pitchFamily="34" charset="0"/>
          <a:cs typeface="Segoe UI" panose="020B0502040204020203" pitchFamily="34" charset="0"/>
        </a:defRPr>
      </a:pPr>
      <a:endParaRPr lang="es-ES"/>
    </a:p>
  </c:txPr>
  <c:externalData r:id="rId5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4297005498461015E-2"/>
          <c:y val="6.6739939996888348E-2"/>
          <c:w val="0.98000618211877522"/>
          <c:h val="0.629813406476848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981-4D31-BC2B-ED371ED10F5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981-4D31-BC2B-ED371ED10F56}"/>
              </c:ext>
            </c:extLst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C981-4D31-BC2B-ED371ED10F5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981-4D31-BC2B-ED371ED10F56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981-4D31-BC2B-ED371ED10F56}"/>
              </c:ext>
            </c:extLst>
          </c:dPt>
          <c:dLbls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2000" b="0"/>
                  </a:pPr>
                  <a:endParaRPr lang="es-E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C981-4D31-BC2B-ED371ED10F5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/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Por encima 
de sus responsabilidades
y funciones</c:v>
                </c:pt>
                <c:pt idx="1">
                  <c:v>Ajustado a
sus responsabilidades
y funciones</c:v>
                </c:pt>
                <c:pt idx="2">
                  <c:v>Por debajo
de sus responsabilidades
y funciones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4.2</c:v>
                </c:pt>
                <c:pt idx="1">
                  <c:v>38.200000000000003</c:v>
                </c:pt>
                <c:pt idx="2">
                  <c:v>57.6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981-4D31-BC2B-ED371ED10F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480179088"/>
        <c:axId val="480179808"/>
      </c:barChart>
      <c:catAx>
        <c:axId val="48017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es-ES"/>
          </a:p>
        </c:txPr>
        <c:crossAx val="480179808"/>
        <c:crosses val="autoZero"/>
        <c:auto val="1"/>
        <c:lblAlgn val="ctr"/>
        <c:lblOffset val="100"/>
        <c:noMultiLvlLbl val="0"/>
      </c:catAx>
      <c:valAx>
        <c:axId val="480179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80179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Segoe UI" panose="020B0502040204020203" pitchFamily="34" charset="0"/>
          <a:cs typeface="Segoe UI" panose="020B0502040204020203" pitchFamily="34" charset="0"/>
        </a:defRPr>
      </a:pPr>
      <a:endParaRPr lang="es-ES"/>
    </a:p>
  </c:txPr>
  <c:externalData r:id="rId5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4297005498461015E-2"/>
          <c:y val="6.6739939996888348E-2"/>
          <c:w val="0.98000618211877522"/>
          <c:h val="0.629813406476848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5222-4DB4-A4B6-54E74C19EED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222-4DB4-A4B6-54E74C19EED3}"/>
              </c:ext>
            </c:extLst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5222-4DB4-A4B6-54E74C19EED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5222-4DB4-A4B6-54E74C19EED3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5222-4DB4-A4B6-54E74C19EED3}"/>
              </c:ext>
            </c:extLst>
          </c:dPt>
          <c:dLbls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2000" b="0"/>
                  </a:pPr>
                  <a:endParaRPr lang="es-E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5222-4DB4-A4B6-54E74C19EED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/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Son mejores que la mayoría de las profesiones</c:v>
                </c:pt>
                <c:pt idx="1">
                  <c:v>Están en línea con la mayoría de las profesiones</c:v>
                </c:pt>
                <c:pt idx="2">
                  <c:v>Son más duras que las de la mayoría de las profesiones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6.3</c:v>
                </c:pt>
                <c:pt idx="1">
                  <c:v>38.799999999999997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222-4DB4-A4B6-54E74C19E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480179088"/>
        <c:axId val="480179808"/>
      </c:barChart>
      <c:catAx>
        <c:axId val="48017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es-ES"/>
          </a:p>
        </c:txPr>
        <c:crossAx val="480179808"/>
        <c:crosses val="autoZero"/>
        <c:auto val="1"/>
        <c:lblAlgn val="ctr"/>
        <c:lblOffset val="100"/>
        <c:noMultiLvlLbl val="0"/>
      </c:catAx>
      <c:valAx>
        <c:axId val="480179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80179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Segoe UI" panose="020B0502040204020203" pitchFamily="34" charset="0"/>
          <a:cs typeface="Segoe UI" panose="020B0502040204020203" pitchFamily="34" charset="0"/>
        </a:defRPr>
      </a:pPr>
      <a:endParaRPr lang="es-ES"/>
    </a:p>
  </c:txPr>
  <c:externalData r:id="rId5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1249246081898E-3"/>
          <c:y val="1.2871198593110251E-4"/>
          <c:w val="0.69348243018960098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2B4C7E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7ED-4349-A11F-5466FC6E6394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7ED-4349-A11F-5466FC6E6394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Muy importante</c:v>
                </c:pt>
                <c:pt idx="1">
                  <c:v>Bastante importante</c:v>
                </c:pt>
                <c:pt idx="2">
                  <c:v>Poco importante</c:v>
                </c:pt>
                <c:pt idx="3">
                  <c:v>Nada importante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70.3</c:v>
                </c:pt>
                <c:pt idx="1">
                  <c:v>24.8</c:v>
                </c:pt>
                <c:pt idx="2">
                  <c:v>3.2</c:v>
                </c:pt>
                <c:pt idx="3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ED-4349-A11F-5466FC6E63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1249246081898E-3"/>
          <c:y val="1.2871198593110251E-4"/>
          <c:w val="0.69348243018960098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2B4C7E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8E6-4AA9-9DAF-6529DA1EB732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8E6-4AA9-9DAF-6529DA1EB732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Hoja1!$A$2:$A$4</c:f>
              <c:numCache>
                <c:formatCode>General</c:formatCode>
                <c:ptCount val="3"/>
              </c:numCache>
            </c:numRef>
          </c:cat>
          <c:val>
            <c:numRef>
              <c:f>Hoja1!$B$2:$B$4</c:f>
              <c:numCache>
                <c:formatCode>General</c:formatCode>
                <c:ptCount val="3"/>
                <c:pt idx="0">
                  <c:v>52.4</c:v>
                </c:pt>
                <c:pt idx="1">
                  <c:v>35.700000000000003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E6-4AA9-9DAF-6529DA1EB7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004792059070306E-2"/>
          <c:y val="0.15296128896732181"/>
          <c:w val="0.9408058464268455"/>
          <c:h val="0.754368773674677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328-4318-9F21-3B68B0627EC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328-4318-9F21-3B68B0627EC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328-4318-9F21-3B68B0627EC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328-4318-9F21-3B68B0627EC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328-4318-9F21-3B68B0627ECD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328-4318-9F21-3B68B0627ECD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328-4318-9F21-3B68B0627ECD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328-4318-9F21-3B68B0627ECD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328-4318-9F21-3B68B0627ECD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n>
                      <a:noFill/>
                    </a:ln>
                    <a:solidFill>
                      <a:schemeClr val="accent5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Ns/Nc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0.7</c:v>
                </c:pt>
                <c:pt idx="1">
                  <c:v>0.8</c:v>
                </c:pt>
                <c:pt idx="2">
                  <c:v>0.1</c:v>
                </c:pt>
                <c:pt idx="3">
                  <c:v>0.1</c:v>
                </c:pt>
                <c:pt idx="4">
                  <c:v>0.3</c:v>
                </c:pt>
                <c:pt idx="5">
                  <c:v>0.4</c:v>
                </c:pt>
                <c:pt idx="6">
                  <c:v>1.7</c:v>
                </c:pt>
                <c:pt idx="7">
                  <c:v>2.9</c:v>
                </c:pt>
                <c:pt idx="8">
                  <c:v>7.6</c:v>
                </c:pt>
                <c:pt idx="9">
                  <c:v>22</c:v>
                </c:pt>
                <c:pt idx="10">
                  <c:v>22.7</c:v>
                </c:pt>
                <c:pt idx="11">
                  <c:v>40.6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328-4318-9F21-3B68B0627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axId val="6131072"/>
        <c:axId val="6149248"/>
      </c:barChart>
      <c:catAx>
        <c:axId val="613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pPr>
            <a:endParaRPr lang="es-ES"/>
          </a:p>
        </c:txPr>
        <c:crossAx val="6149248"/>
        <c:crosses val="autoZero"/>
        <c:auto val="1"/>
        <c:lblAlgn val="ctr"/>
        <c:lblOffset val="100"/>
        <c:noMultiLvlLbl val="0"/>
      </c:catAx>
      <c:valAx>
        <c:axId val="6149248"/>
        <c:scaling>
          <c:orientation val="minMax"/>
          <c:max val="6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613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871264266905175E-2"/>
          <c:y val="6.6739939996888348E-2"/>
          <c:w val="0.9339725558642149"/>
          <c:h val="0.711084703877124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1465-458D-9180-796B864C79A2}"/>
              </c:ext>
            </c:extLst>
          </c:dPt>
          <c:dPt>
            <c:idx val="1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1465-458D-9180-796B864C79A2}"/>
              </c:ext>
            </c:extLst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1465-458D-9180-796B864C79A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1465-458D-9180-796B864C79A2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1465-458D-9180-796B864C79A2}"/>
              </c:ext>
            </c:extLst>
          </c:dPt>
          <c:dLbls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2500" b="0"/>
                  </a:pPr>
                  <a:endParaRPr lang="es-E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1465-458D-9180-796B864C79A2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500" b="0"/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</c:v>
                </c:pt>
                <c:pt idx="1">
                  <c:v>No</c:v>
                </c:pt>
                <c:pt idx="2">
                  <c:v>No lo tengo claro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88.1</c:v>
                </c:pt>
                <c:pt idx="1">
                  <c:v>3.3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465-458D-9180-796B864C79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480179088"/>
        <c:axId val="480179808"/>
      </c:barChart>
      <c:catAx>
        <c:axId val="48017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2000"/>
            </a:pPr>
            <a:endParaRPr lang="es-ES"/>
          </a:p>
        </c:txPr>
        <c:crossAx val="480179808"/>
        <c:crosses val="autoZero"/>
        <c:auto val="1"/>
        <c:lblAlgn val="ctr"/>
        <c:lblOffset val="100"/>
        <c:noMultiLvlLbl val="0"/>
      </c:catAx>
      <c:valAx>
        <c:axId val="480179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80179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Segoe UI" panose="020B0502040204020203" pitchFamily="34" charset="0"/>
          <a:cs typeface="Segoe UI" panose="020B0502040204020203" pitchFamily="34" charset="0"/>
        </a:defRPr>
      </a:pPr>
      <a:endParaRPr lang="es-ES"/>
    </a:p>
  </c:txPr>
  <c:externalData r:id="rId6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2120751412731E-3"/>
          <c:y val="0"/>
          <c:w val="0.85202382293881529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2B4C7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669900"/>
              </a:solidFill>
            </c:spPr>
            <c:extLst>
              <c:ext xmlns:c16="http://schemas.microsoft.com/office/drawing/2014/chart" uri="{C3380CC4-5D6E-409C-BE32-E72D297353CC}">
                <c16:uniqueId val="{00000001-F545-45A9-A793-BC5C84AD39B2}"/>
              </c:ext>
            </c:extLst>
          </c:dPt>
          <c:dPt>
            <c:idx val="1"/>
            <c:invertIfNegative val="0"/>
            <c:bubble3D val="0"/>
            <c:spPr>
              <a:solidFill>
                <a:srgbClr val="99CC00"/>
              </a:solidFill>
            </c:spPr>
            <c:extLst>
              <c:ext xmlns:c16="http://schemas.microsoft.com/office/drawing/2014/chart" uri="{C3380CC4-5D6E-409C-BE32-E72D297353CC}">
                <c16:uniqueId val="{00000003-F545-45A9-A793-BC5C84AD39B2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F545-45A9-A793-BC5C84AD39B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F545-45A9-A793-BC5C84AD39B2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F545-45A9-A793-BC5C84AD39B2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</c:numCache>
            </c:numRef>
          </c:cat>
          <c:val>
            <c:numRef>
              <c:f>Hoja1!$B$2:$B$5</c:f>
              <c:numCache>
                <c:formatCode>General</c:formatCode>
                <c:ptCount val="4"/>
                <c:pt idx="0">
                  <c:v>60.9</c:v>
                </c:pt>
                <c:pt idx="1">
                  <c:v>25.7</c:v>
                </c:pt>
                <c:pt idx="2">
                  <c:v>11.7</c:v>
                </c:pt>
                <c:pt idx="3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545-45A9-A793-BC5C84AD39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2120751412731E-3"/>
          <c:y val="0"/>
          <c:w val="0.85202382293881529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2B4C7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669900"/>
              </a:solidFill>
            </c:spPr>
            <c:extLst>
              <c:ext xmlns:c16="http://schemas.microsoft.com/office/drawing/2014/chart" uri="{C3380CC4-5D6E-409C-BE32-E72D297353CC}">
                <c16:uniqueId val="{00000001-8312-49C2-A12F-2A258CB7D6C4}"/>
              </c:ext>
            </c:extLst>
          </c:dPt>
          <c:dPt>
            <c:idx val="1"/>
            <c:invertIfNegative val="0"/>
            <c:bubble3D val="0"/>
            <c:spPr>
              <a:solidFill>
                <a:srgbClr val="99CC00"/>
              </a:solidFill>
            </c:spPr>
            <c:extLst>
              <c:ext xmlns:c16="http://schemas.microsoft.com/office/drawing/2014/chart" uri="{C3380CC4-5D6E-409C-BE32-E72D297353CC}">
                <c16:uniqueId val="{00000003-8312-49C2-A12F-2A258CB7D6C4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312-49C2-A12F-2A258CB7D6C4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8312-49C2-A12F-2A258CB7D6C4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8312-49C2-A12F-2A258CB7D6C4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</c:numCache>
            </c:numRef>
          </c:cat>
          <c:val>
            <c:numRef>
              <c:f>Hoja1!$B$2:$B$5</c:f>
              <c:numCache>
                <c:formatCode>General</c:formatCode>
                <c:ptCount val="4"/>
                <c:pt idx="0">
                  <c:v>62.2</c:v>
                </c:pt>
                <c:pt idx="1">
                  <c:v>23.3</c:v>
                </c:pt>
                <c:pt idx="2">
                  <c:v>12.7</c:v>
                </c:pt>
                <c:pt idx="3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312-49C2-A12F-2A258CB7D6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2120751412731E-3"/>
          <c:y val="0"/>
          <c:w val="0.85202382293881529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2B4C7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669900"/>
              </a:solidFill>
            </c:spPr>
            <c:extLst>
              <c:ext xmlns:c16="http://schemas.microsoft.com/office/drawing/2014/chart" uri="{C3380CC4-5D6E-409C-BE32-E72D297353CC}">
                <c16:uniqueId val="{00000000-F2F8-4D6E-9E69-58113D1C9A32}"/>
              </c:ext>
            </c:extLst>
          </c:dPt>
          <c:dPt>
            <c:idx val="1"/>
            <c:invertIfNegative val="0"/>
            <c:bubble3D val="0"/>
            <c:spPr>
              <a:solidFill>
                <a:srgbClr val="99CC00"/>
              </a:solidFill>
            </c:spPr>
            <c:extLst>
              <c:ext xmlns:c16="http://schemas.microsoft.com/office/drawing/2014/chart" uri="{C3380CC4-5D6E-409C-BE32-E72D297353CC}">
                <c16:uniqueId val="{00000000-5741-4A88-A79C-88C8CE61A53F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5741-4A88-A79C-88C8CE61A53F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5741-4A88-A79C-88C8CE61A53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2F8-4D6E-9E69-58113D1C9A32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</c:numCache>
            </c:numRef>
          </c:cat>
          <c:val>
            <c:numRef>
              <c:f>Hoja1!$B$2:$B$5</c:f>
              <c:numCache>
                <c:formatCode>General</c:formatCode>
                <c:ptCount val="4"/>
                <c:pt idx="0">
                  <c:v>72.900000000000006</c:v>
                </c:pt>
                <c:pt idx="1">
                  <c:v>18.899999999999999</c:v>
                </c:pt>
                <c:pt idx="2">
                  <c:v>7.1</c:v>
                </c:pt>
                <c:pt idx="3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F8-4D6E-9E69-58113D1C9A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0488277396092E-3"/>
          <c:y val="4.4303214330487558E-3"/>
          <c:w val="0.95613696911284674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004AC2"/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2EC-4142-BBEB-125A5C3DD174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0">
                    <a:latin typeface="Segoe UI" pitchFamily="34" charset="0"/>
                    <a:ea typeface="Segoe UI" pitchFamily="34" charset="0"/>
                    <a:cs typeface="Segoe UI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Hoja1!$A$2:$A$20</c:f>
              <c:strCache>
                <c:ptCount val="19"/>
                <c:pt idx="0">
                  <c:v>Andalucía</c:v>
                </c:pt>
                <c:pt idx="1">
                  <c:v>Aragón</c:v>
                </c:pt>
                <c:pt idx="2">
                  <c:v>Asturias</c:v>
                </c:pt>
                <c:pt idx="3">
                  <c:v>Islas Baleares</c:v>
                </c:pt>
                <c:pt idx="4">
                  <c:v>Islas Canarias</c:v>
                </c:pt>
                <c:pt idx="5">
                  <c:v>Cantabria</c:v>
                </c:pt>
                <c:pt idx="6">
                  <c:v>C. La Mancha</c:v>
                </c:pt>
                <c:pt idx="7">
                  <c:v>Castilla y León</c:v>
                </c:pt>
                <c:pt idx="8">
                  <c:v>Cataluña</c:v>
                </c:pt>
                <c:pt idx="9">
                  <c:v>C. Valenciana</c:v>
                </c:pt>
                <c:pt idx="10">
                  <c:v>Ceuta</c:v>
                </c:pt>
                <c:pt idx="11">
                  <c:v>Extremadura</c:v>
                </c:pt>
                <c:pt idx="12">
                  <c:v>Galicia</c:v>
                </c:pt>
                <c:pt idx="13">
                  <c:v>Madrid</c:v>
                </c:pt>
                <c:pt idx="14">
                  <c:v>Melilla</c:v>
                </c:pt>
                <c:pt idx="15">
                  <c:v>Murcia</c:v>
                </c:pt>
                <c:pt idx="16">
                  <c:v>Navarra</c:v>
                </c:pt>
                <c:pt idx="17">
                  <c:v>País Vasco</c:v>
                </c:pt>
                <c:pt idx="18">
                  <c:v>La Rioja</c:v>
                </c:pt>
              </c:strCache>
            </c:strRef>
          </c:cat>
          <c:val>
            <c:numRef>
              <c:f>Hoja1!$B$2:$B$20</c:f>
              <c:numCache>
                <c:formatCode>General</c:formatCode>
                <c:ptCount val="19"/>
                <c:pt idx="0">
                  <c:v>17.8</c:v>
                </c:pt>
                <c:pt idx="1">
                  <c:v>2.8</c:v>
                </c:pt>
                <c:pt idx="2">
                  <c:v>2.2000000000000002</c:v>
                </c:pt>
                <c:pt idx="3">
                  <c:v>2.5</c:v>
                </c:pt>
                <c:pt idx="4">
                  <c:v>4.5999999999999996</c:v>
                </c:pt>
                <c:pt idx="5">
                  <c:v>1.2</c:v>
                </c:pt>
                <c:pt idx="6">
                  <c:v>4.3</c:v>
                </c:pt>
                <c:pt idx="7">
                  <c:v>5.0999999999999996</c:v>
                </c:pt>
                <c:pt idx="8">
                  <c:v>16.399999999999999</c:v>
                </c:pt>
                <c:pt idx="9">
                  <c:v>10.7</c:v>
                </c:pt>
                <c:pt idx="10">
                  <c:v>0.2</c:v>
                </c:pt>
                <c:pt idx="11">
                  <c:v>2.2000000000000002</c:v>
                </c:pt>
                <c:pt idx="12">
                  <c:v>5.7</c:v>
                </c:pt>
                <c:pt idx="13">
                  <c:v>14.3</c:v>
                </c:pt>
                <c:pt idx="14">
                  <c:v>0.2</c:v>
                </c:pt>
                <c:pt idx="15">
                  <c:v>3.2</c:v>
                </c:pt>
                <c:pt idx="16">
                  <c:v>1.4</c:v>
                </c:pt>
                <c:pt idx="17">
                  <c:v>4.7</c:v>
                </c:pt>
                <c:pt idx="18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13-47EA-B9B3-FD34EC1C17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9333504"/>
        <c:axId val="129343488"/>
      </c:barChart>
      <c:catAx>
        <c:axId val="12933350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9343488"/>
        <c:crosses val="autoZero"/>
        <c:auto val="1"/>
        <c:lblAlgn val="ctr"/>
        <c:lblOffset val="100"/>
        <c:noMultiLvlLbl val="0"/>
      </c:catAx>
      <c:valAx>
        <c:axId val="129343488"/>
        <c:scaling>
          <c:orientation val="minMax"/>
          <c:max val="100"/>
        </c:scaling>
        <c:delete val="1"/>
        <c:axPos val="t"/>
        <c:numFmt formatCode="General" sourceLinked="1"/>
        <c:majorTickMark val="out"/>
        <c:minorTickMark val="none"/>
        <c:tickLblPos val="nextTo"/>
        <c:crossAx val="12933350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841915085817526E-2"/>
          <c:y val="4.3107039376444486E-2"/>
          <c:w val="0.95031616982836498"/>
          <c:h val="0.649878886807764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004AC2"/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455-442D-9979-45E454034915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455-442D-9979-45E454034915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>
                    <a:latin typeface="Segoe UI" pitchFamily="34" charset="0"/>
                    <a:ea typeface="Segoe UI" pitchFamily="34" charset="0"/>
                    <a:cs typeface="Segoe UI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De 18 a 34 años</c:v>
                </c:pt>
                <c:pt idx="1">
                  <c:v>De 35 a 49 años</c:v>
                </c:pt>
                <c:pt idx="2">
                  <c:v>De 50 a 64 años</c:v>
                </c:pt>
                <c:pt idx="3">
                  <c:v>Más de 65  años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27.1</c:v>
                </c:pt>
                <c:pt idx="1">
                  <c:v>30</c:v>
                </c:pt>
                <c:pt idx="2">
                  <c:v>21.8</c:v>
                </c:pt>
                <c:pt idx="3">
                  <c:v>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13-47EA-B9B3-FD34EC1C17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959616"/>
        <c:axId val="126961152"/>
      </c:barChart>
      <c:catAx>
        <c:axId val="1269596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6961152"/>
        <c:crosses val="autoZero"/>
        <c:auto val="1"/>
        <c:lblAlgn val="ctr"/>
        <c:lblOffset val="100"/>
        <c:noMultiLvlLbl val="0"/>
      </c:catAx>
      <c:valAx>
        <c:axId val="126961152"/>
        <c:scaling>
          <c:orientation val="minMax"/>
          <c:max val="75"/>
          <c:min val="0"/>
        </c:scaling>
        <c:delete val="1"/>
        <c:axPos val="l"/>
        <c:numFmt formatCode="0.0\%" sourceLinked="0"/>
        <c:majorTickMark val="out"/>
        <c:minorTickMark val="none"/>
        <c:tickLblPos val="nextTo"/>
        <c:crossAx val="126959616"/>
        <c:crosses val="autoZero"/>
        <c:crossBetween val="between"/>
        <c:majorUnit val="5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pPr>
      <a:endParaRPr lang="es-E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947751002881366E-2"/>
          <c:y val="0.12027436675158479"/>
          <c:w val="0.82410449799423724"/>
          <c:h val="0.7521619109361282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Columna2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3045E"/>
              </a:solidFill>
            </c:spPr>
            <c:extLst>
              <c:ext xmlns:c16="http://schemas.microsoft.com/office/drawing/2014/chart" uri="{C3380CC4-5D6E-409C-BE32-E72D297353CC}">
                <c16:uniqueId val="{00000001-AF14-450B-9811-656448BF45A7}"/>
              </c:ext>
            </c:extLst>
          </c:dPt>
          <c:dPt>
            <c:idx val="1"/>
            <c:invertIfNegative val="0"/>
            <c:bubble3D val="0"/>
            <c:spPr>
              <a:solidFill>
                <a:srgbClr val="48CAE4"/>
              </a:solidFill>
            </c:spPr>
            <c:extLst>
              <c:ext xmlns:c16="http://schemas.microsoft.com/office/drawing/2014/chart" uri="{C3380CC4-5D6E-409C-BE32-E72D297353CC}">
                <c16:uniqueId val="{00000003-AF14-450B-9811-656448BF45A7}"/>
              </c:ext>
            </c:extLst>
          </c:dPt>
          <c:cat>
            <c:strRef>
              <c:f>Hoja1!$A$2:$A$3</c:f>
              <c:strCache>
                <c:ptCount val="2"/>
                <c:pt idx="0">
                  <c:v>Hombre</c:v>
                </c:pt>
                <c:pt idx="1">
                  <c:v>Mujer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48.8</c:v>
                </c:pt>
                <c:pt idx="1">
                  <c:v>51.2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14-450B-9811-656448BF45A7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ECECEC"/>
            </a:solidFill>
          </c:spPr>
          <c:invertIfNegative val="0"/>
          <c:cat>
            <c:strRef>
              <c:f>Hoja1!$A$2:$A$3</c:f>
              <c:strCache>
                <c:ptCount val="2"/>
                <c:pt idx="0">
                  <c:v>Hombre</c:v>
                </c:pt>
                <c:pt idx="1">
                  <c:v>Mujer</c:v>
                </c:pt>
              </c:strCache>
            </c:strRef>
          </c:cat>
          <c:val>
            <c:numRef>
              <c:f>Hoja1!$C$2:$C$3</c:f>
              <c:numCache>
                <c:formatCode>General</c:formatCode>
                <c:ptCount val="2"/>
                <c:pt idx="0">
                  <c:v>51.2</c:v>
                </c:pt>
                <c:pt idx="1">
                  <c:v>48.8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F14-450B-9811-656448BF45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"/>
        <c:overlap val="100"/>
        <c:axId val="129245184"/>
        <c:axId val="129246720"/>
      </c:barChart>
      <c:catAx>
        <c:axId val="12924518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9246720"/>
        <c:crosses val="autoZero"/>
        <c:auto val="1"/>
        <c:lblAlgn val="ctr"/>
        <c:lblOffset val="100"/>
        <c:noMultiLvlLbl val="0"/>
      </c:catAx>
      <c:valAx>
        <c:axId val="129246720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29245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7D-412C-B931-87F4592C6D08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7D-412C-B931-87F4592C6D08}"/>
              </c:ext>
            </c:extLst>
          </c:dPt>
          <c:cat>
            <c:strRef>
              <c:f>Sheet1!$A$2:$A$3</c:f>
              <c:strCache>
                <c:ptCount val="1"/>
                <c:pt idx="0">
                  <c:v>Sí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8.74</c:v>
                </c:pt>
                <c:pt idx="1">
                  <c:v>1.2599999999999998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7D-412C-B931-87F4592C6D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9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57465704209245"/>
          <c:y val="0.11035582912760897"/>
          <c:w val="0.82543614167825941"/>
          <c:h val="0.798802186948162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9-10 puntos</c:v>
                </c:pt>
              </c:strCache>
            </c:strRef>
          </c:tx>
          <c:spPr>
            <a:solidFill>
              <a:srgbClr val="6699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P13_1. En qué medida asocia usted a las 
enfermeras con... Vocación de servicio</c:v>
                </c:pt>
                <c:pt idx="1">
                  <c:v>P13_4. En qué medida asocia usted a las 
enfermeras con... Profesionalidad</c:v>
                </c:pt>
                <c:pt idx="2">
                  <c:v>P13_2. En qué medida asocia usted a las 
enfermeras con... Cuidado</c:v>
                </c:pt>
                <c:pt idx="3">
                  <c:v>P13_3. En qué medida asocia usted a las 
enfermeras con... Cercanía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</c:v>
                </c:pt>
                <c:pt idx="1">
                  <c:v>60.3</c:v>
                </c:pt>
                <c:pt idx="2">
                  <c:v>56</c:v>
                </c:pt>
                <c:pt idx="3">
                  <c:v>50.9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EB-4C15-91B8-BCB717BF4B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7-8 puntos</c:v>
                </c:pt>
              </c:strCache>
            </c:strRef>
          </c:tx>
          <c:spPr>
            <a:solidFill>
              <a:srgbClr val="99C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P13_1. En qué medida asocia usted a las 
enfermeras con... Vocación de servicio</c:v>
                </c:pt>
                <c:pt idx="1">
                  <c:v>P13_4. En qué medida asocia usted a las 
enfermeras con... Profesionalidad</c:v>
                </c:pt>
                <c:pt idx="2">
                  <c:v>P13_2. En qué medida asocia usted a las 
enfermeras con... Cuidado</c:v>
                </c:pt>
                <c:pt idx="3">
                  <c:v>P13_3. En qué medida asocia usted a las 
enfermeras con... Cercanía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26.8</c:v>
                </c:pt>
                <c:pt idx="1">
                  <c:v>30.2</c:v>
                </c:pt>
                <c:pt idx="2">
                  <c:v>33.299999999999997</c:v>
                </c:pt>
                <c:pt idx="3">
                  <c:v>34.6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EB-4C15-91B8-BCB717BF4B9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5-6 puntos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P13_1. En qué medida asocia usted a las 
enfermeras con... Vocación de servicio</c:v>
                </c:pt>
                <c:pt idx="1">
                  <c:v>P13_4. En qué medida asocia usted a las 
enfermeras con... Profesionalidad</c:v>
                </c:pt>
                <c:pt idx="2">
                  <c:v>P13_2. En qué medida asocia usted a las 
enfermeras con... Cuidado</c:v>
                </c:pt>
                <c:pt idx="3">
                  <c:v>P13_3. En qué medida asocia usted a las 
enfermeras con... Cercanía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5.3</c:v>
                </c:pt>
                <c:pt idx="1">
                  <c:v>6.9</c:v>
                </c:pt>
                <c:pt idx="2">
                  <c:v>7.6</c:v>
                </c:pt>
                <c:pt idx="3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EB-4C15-91B8-BCB717BF4B9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0 a 4 puntos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ln>
                      <a:noFill/>
                    </a:ln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P13_1. En qué medida asocia usted a las 
enfermeras con... Vocación de servicio</c:v>
                </c:pt>
                <c:pt idx="1">
                  <c:v>P13_4. En qué medida asocia usted a las 
enfermeras con... Profesionalidad</c:v>
                </c:pt>
                <c:pt idx="2">
                  <c:v>P13_2. En qué medida asocia usted a las 
enfermeras con... Cuidado</c:v>
                </c:pt>
                <c:pt idx="3">
                  <c:v>P13_3. En qué medida asocia usted a las 
enfermeras con... Cercanía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2.6</c:v>
                </c:pt>
                <c:pt idx="1">
                  <c:v>1.8</c:v>
                </c:pt>
                <c:pt idx="2">
                  <c:v>2.6</c:v>
                </c:pt>
                <c:pt idx="3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CEB-4C15-91B8-BCB717BF4B9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Ns/nc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P13_1. En qué medida asocia usted a las 
enfermeras con... Vocación de servicio</c:v>
                </c:pt>
                <c:pt idx="1">
                  <c:v>P13_4. En qué medida asocia usted a las 
enfermeras con... Profesionalidad</c:v>
                </c:pt>
                <c:pt idx="2">
                  <c:v>P13_2. En qué medida asocia usted a las 
enfermeras con... Cuidado</c:v>
                </c:pt>
                <c:pt idx="3">
                  <c:v>P13_3. En qué medida asocia usted a las 
enfermeras con... Cercanía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0.3</c:v>
                </c:pt>
                <c:pt idx="1">
                  <c:v>0.7</c:v>
                </c:pt>
                <c:pt idx="2">
                  <c:v>0.4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CEB-4C15-91B8-BCB717BF4B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26428288"/>
        <c:axId val="126429824"/>
      </c:barChart>
      <c:catAx>
        <c:axId val="126428288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126429824"/>
        <c:crosses val="autoZero"/>
        <c:auto val="1"/>
        <c:lblAlgn val="ctr"/>
        <c:lblOffset val="100"/>
        <c:noMultiLvlLbl val="0"/>
      </c:catAx>
      <c:valAx>
        <c:axId val="12642982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26428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7.8421346040916093E-2"/>
          <c:y val="0.90940481089848546"/>
          <c:w val="0.90357358606980176"/>
          <c:h val="7.8400634463952804E-2"/>
        </c:manualLayout>
      </c:layout>
      <c:overlay val="1"/>
      <c:txPr>
        <a:bodyPr/>
        <a:lstStyle/>
        <a:p>
          <a:pPr>
            <a:defRPr sz="1400">
              <a:latin typeface="Segoe UI" panose="020B0502040204020203" pitchFamily="34" charset="0"/>
              <a:cs typeface="Segoe UI" panose="020B0502040204020203" pitchFamily="34" charset="0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004792059070306E-2"/>
          <c:y val="0.15296128896732181"/>
          <c:w val="0.9408058464268455"/>
          <c:h val="0.659558835880153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09EB-4BDC-A30A-BE42473DBF1C}"/>
              </c:ext>
            </c:extLst>
          </c:dPt>
          <c:dPt>
            <c:idx val="1"/>
            <c:invertIfNegative val="0"/>
            <c:bubble3D val="0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9EB-4BDC-A30A-BE42473DBF1C}"/>
              </c:ext>
            </c:extLst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9EB-4BDC-A30A-BE42473DBF1C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9EB-4BDC-A30A-BE42473DBF1C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9EB-4BDC-A30A-BE42473DBF1C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09EB-4BDC-A30A-BE42473DBF1C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9EB-4BDC-A30A-BE42473DBF1C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09EB-4BDC-A30A-BE42473DBF1C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09EB-4BDC-A30A-BE42473DBF1C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SÍ requiere estudios universitarios</c:v>
                </c:pt>
                <c:pt idx="1">
                  <c:v>NO requiere estudios universitarios</c:v>
                </c:pt>
                <c:pt idx="2">
                  <c:v>No lo tengo claro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85.2</c:v>
                </c:pt>
                <c:pt idx="1">
                  <c:v>5.8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9EB-4BDC-A30A-BE42473DBF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axId val="6131072"/>
        <c:axId val="6149248"/>
      </c:barChart>
      <c:catAx>
        <c:axId val="613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pPr>
            <a:endParaRPr lang="es-ES"/>
          </a:p>
        </c:txPr>
        <c:crossAx val="6149248"/>
        <c:crosses val="autoZero"/>
        <c:auto val="1"/>
        <c:lblAlgn val="ctr"/>
        <c:lblOffset val="100"/>
        <c:noMultiLvlLbl val="0"/>
      </c:catAx>
      <c:valAx>
        <c:axId val="6149248"/>
        <c:scaling>
          <c:orientation val="minMax"/>
          <c:max val="1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613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5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004792059070306E-2"/>
          <c:y val="0.15296128896732181"/>
          <c:w val="0.9408058464268455"/>
          <c:h val="0.659558835880153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3C6-4118-A20E-8B1B33C2EEF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3C6-4118-A20E-8B1B33C2EEF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3C6-4118-A20E-8B1B33C2EEF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3C6-4118-A20E-8B1B33C2EEFB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3C6-4118-A20E-8B1B33C2EEFB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3C6-4118-A20E-8B1B33C2EEFB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F3C6-4118-A20E-8B1B33C2EEFB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3C6-4118-A20E-8B1B33C2EEFB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F3C6-4118-A20E-8B1B33C2EEFB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n>
                      <a:noFill/>
                    </a:ln>
                    <a:solidFill>
                      <a:schemeClr val="accent5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SÍ tienen especialidades</c:v>
                </c:pt>
                <c:pt idx="1">
                  <c:v>NO tienen especialidades</c:v>
                </c:pt>
                <c:pt idx="2">
                  <c:v>No lo tengo claro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69</c:v>
                </c:pt>
                <c:pt idx="1">
                  <c:v>14.3</c:v>
                </c:pt>
                <c:pt idx="2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3C6-4118-A20E-8B1B33C2EE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axId val="6131072"/>
        <c:axId val="6149248"/>
      </c:barChart>
      <c:catAx>
        <c:axId val="613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pPr>
            <a:endParaRPr lang="es-ES"/>
          </a:p>
        </c:txPr>
        <c:crossAx val="6149248"/>
        <c:crosses val="autoZero"/>
        <c:auto val="1"/>
        <c:lblAlgn val="ctr"/>
        <c:lblOffset val="100"/>
        <c:noMultiLvlLbl val="0"/>
      </c:catAx>
      <c:valAx>
        <c:axId val="6149248"/>
        <c:scaling>
          <c:orientation val="minMax"/>
          <c:max val="1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613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004792059070306E-2"/>
          <c:y val="0.15296128896732181"/>
          <c:w val="0.9408058464268455"/>
          <c:h val="0.65560842811719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53B-4CC2-8572-08CD57D6648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53B-4CC2-8572-08CD57D6648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53B-4CC2-8572-08CD57D6648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53B-4CC2-8572-08CD57D66484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D53B-4CC2-8572-08CD57D66484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53B-4CC2-8572-08CD57D66484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D53B-4CC2-8572-08CD57D66484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D53B-4CC2-8572-08CD57D66484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D53B-4CC2-8572-08CD57D66484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n>
                      <a:noFill/>
                    </a:ln>
                    <a:solidFill>
                      <a:schemeClr val="accent5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SÍ tienen
postgrados</c:v>
                </c:pt>
                <c:pt idx="1">
                  <c:v>NO tienen
postgrados</c:v>
                </c:pt>
                <c:pt idx="2">
                  <c:v>No lo tengo claro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61.4</c:v>
                </c:pt>
                <c:pt idx="1">
                  <c:v>16.3</c:v>
                </c:pt>
                <c:pt idx="2">
                  <c:v>22.2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53B-4CC2-8572-08CD57D664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axId val="6131072"/>
        <c:axId val="6149248"/>
      </c:barChart>
      <c:catAx>
        <c:axId val="613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pPr>
            <a:endParaRPr lang="es-ES"/>
          </a:p>
        </c:txPr>
        <c:crossAx val="6149248"/>
        <c:crosses val="autoZero"/>
        <c:auto val="1"/>
        <c:lblAlgn val="ctr"/>
        <c:lblOffset val="100"/>
        <c:noMultiLvlLbl val="0"/>
      </c:catAx>
      <c:valAx>
        <c:axId val="6149248"/>
        <c:scaling>
          <c:orientation val="minMax"/>
          <c:max val="1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613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043381016272918E-2"/>
          <c:y val="0.1638046552332392"/>
          <c:w val="0.69193838047298772"/>
          <c:h val="0.8361953668865863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Hoja1!$C$1</c:f>
              <c:strCache>
                <c:ptCount val="1"/>
                <c:pt idx="0">
                  <c:v>Sí es función enfermera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EB5-481F-951B-724AB1FFF1F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EB5-481F-951B-724AB1FFF1F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EB5-481F-951B-724AB1FFF1F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EB5-481F-951B-724AB1FFF1F6}"/>
              </c:ext>
            </c:extLst>
          </c:dPt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21-4D50-94A3-4373CA483259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Hoja1!$B$2:$B$8</c:f>
              <c:strCache>
                <c:ptCount val="7"/>
                <c:pt idx="0">
                  <c:v>Dar puntos de sutura en las heridas</c:v>
                </c:pt>
                <c:pt idx="1">
                  <c:v>Seguimiento, control y cuidados a enfermos crónicos</c:v>
                </c:pt>
                <c:pt idx="2">
                  <c:v>Dar clases en la universidad</c:v>
                </c:pt>
                <c:pt idx="3">
                  <c:v>Llevar a cabo proyectos de investigación</c:v>
                </c:pt>
                <c:pt idx="4">
                  <c:v>Gestionar centros sanitarios</c:v>
                </c:pt>
                <c:pt idx="5">
                  <c:v>Pasar consulta</c:v>
                </c:pt>
                <c:pt idx="6">
                  <c:v>Prescribir algunos medicamentos: paracetamol, ibuprofeno…</c:v>
                </c:pt>
              </c:strCache>
            </c:strRef>
          </c:cat>
          <c:val>
            <c:numRef>
              <c:f>Hoja1!$C$2:$C$8</c:f>
              <c:numCache>
                <c:formatCode>General</c:formatCode>
                <c:ptCount val="7"/>
                <c:pt idx="0">
                  <c:v>90.7</c:v>
                </c:pt>
                <c:pt idx="1">
                  <c:v>85.9</c:v>
                </c:pt>
                <c:pt idx="2">
                  <c:v>57.9</c:v>
                </c:pt>
                <c:pt idx="3">
                  <c:v>45.4</c:v>
                </c:pt>
                <c:pt idx="4">
                  <c:v>44.2</c:v>
                </c:pt>
                <c:pt idx="5">
                  <c:v>41.1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EB5-481F-951B-724AB1FFF1F6}"/>
            </c:ext>
          </c:extLst>
        </c:ser>
        <c:ser>
          <c:idx val="1"/>
          <c:order val="1"/>
          <c:tx>
            <c:strRef>
              <c:f>Hoja1!$D$1</c:f>
              <c:strCache>
                <c:ptCount val="1"/>
                <c:pt idx="0">
                  <c:v>No es función enfermera</c:v>
                </c:pt>
              </c:strCache>
            </c:strRef>
          </c:tx>
          <c:spPr>
            <a:solidFill>
              <a:srgbClr val="F79646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Hoja1!$B$2:$B$8</c:f>
              <c:strCache>
                <c:ptCount val="7"/>
                <c:pt idx="0">
                  <c:v>Dar puntos de sutura en las heridas</c:v>
                </c:pt>
                <c:pt idx="1">
                  <c:v>Seguimiento, control y cuidados a enfermos crónicos</c:v>
                </c:pt>
                <c:pt idx="2">
                  <c:v>Dar clases en la universidad</c:v>
                </c:pt>
                <c:pt idx="3">
                  <c:v>Llevar a cabo proyectos de investigación</c:v>
                </c:pt>
                <c:pt idx="4">
                  <c:v>Gestionar centros sanitarios</c:v>
                </c:pt>
                <c:pt idx="5">
                  <c:v>Pasar consulta</c:v>
                </c:pt>
                <c:pt idx="6">
                  <c:v>Prescribir algunos medicamentos: paracetamol, ibuprofeno…</c:v>
                </c:pt>
              </c:strCache>
            </c:strRef>
          </c:cat>
          <c:val>
            <c:numRef>
              <c:f>Hoja1!$D$2:$D$8</c:f>
              <c:numCache>
                <c:formatCode>General</c:formatCode>
                <c:ptCount val="7"/>
                <c:pt idx="0">
                  <c:v>6.5</c:v>
                </c:pt>
                <c:pt idx="1">
                  <c:v>9.5</c:v>
                </c:pt>
                <c:pt idx="2">
                  <c:v>29.9</c:v>
                </c:pt>
                <c:pt idx="3">
                  <c:v>51.2</c:v>
                </c:pt>
                <c:pt idx="4">
                  <c:v>40.5</c:v>
                </c:pt>
                <c:pt idx="5">
                  <c:v>55.1</c:v>
                </c:pt>
                <c:pt idx="6">
                  <c:v>48.4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EB5-481F-951B-724AB1FFF1F6}"/>
            </c:ext>
          </c:extLst>
        </c:ser>
        <c:ser>
          <c:idx val="2"/>
          <c:order val="2"/>
          <c:tx>
            <c:strRef>
              <c:f>Hoja1!$E$1</c:f>
              <c:strCache>
                <c:ptCount val="1"/>
                <c:pt idx="0">
                  <c:v>Ns/Nc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noFill/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Hoja1!$B$2:$B$8</c:f>
              <c:strCache>
                <c:ptCount val="7"/>
                <c:pt idx="0">
                  <c:v>Dar puntos de sutura en las heridas</c:v>
                </c:pt>
                <c:pt idx="1">
                  <c:v>Seguimiento, control y cuidados a enfermos crónicos</c:v>
                </c:pt>
                <c:pt idx="2">
                  <c:v>Dar clases en la universidad</c:v>
                </c:pt>
                <c:pt idx="3">
                  <c:v>Llevar a cabo proyectos de investigación</c:v>
                </c:pt>
                <c:pt idx="4">
                  <c:v>Gestionar centros sanitarios</c:v>
                </c:pt>
                <c:pt idx="5">
                  <c:v>Pasar consulta</c:v>
                </c:pt>
                <c:pt idx="6">
                  <c:v>Prescribir algunos medicamentos: paracetamol, ibuprofeno…</c:v>
                </c:pt>
              </c:strCache>
            </c:strRef>
          </c:cat>
          <c:val>
            <c:numRef>
              <c:f>Hoja1!$E$2:$E$8</c:f>
              <c:numCache>
                <c:formatCode>General</c:formatCode>
                <c:ptCount val="7"/>
                <c:pt idx="0">
                  <c:v>2.8</c:v>
                </c:pt>
                <c:pt idx="1">
                  <c:v>4.5999999999999996</c:v>
                </c:pt>
                <c:pt idx="2">
                  <c:v>12.2</c:v>
                </c:pt>
                <c:pt idx="3">
                  <c:v>3.4</c:v>
                </c:pt>
                <c:pt idx="4">
                  <c:v>15.2</c:v>
                </c:pt>
                <c:pt idx="5">
                  <c:v>3.8</c:v>
                </c:pt>
                <c:pt idx="6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EB5-481F-951B-724AB1FFF1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7"/>
        <c:overlap val="100"/>
        <c:axId val="80807424"/>
        <c:axId val="80808960"/>
      </c:barChart>
      <c:catAx>
        <c:axId val="80807424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one"/>
        <c:crossAx val="80808960"/>
        <c:crosses val="autoZero"/>
        <c:auto val="1"/>
        <c:lblAlgn val="ctr"/>
        <c:lblOffset val="100"/>
        <c:noMultiLvlLbl val="0"/>
      </c:catAx>
      <c:valAx>
        <c:axId val="8080896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808074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8.4087116083590274E-5"/>
          <c:y val="8.4136850291488083E-2"/>
          <c:w val="0.70144480283631494"/>
          <c:h val="6.1270969892234198E-2"/>
        </c:manualLayout>
      </c:layout>
      <c:overlay val="0"/>
      <c:txPr>
        <a:bodyPr/>
        <a:lstStyle/>
        <a:p>
          <a:pPr>
            <a:defRPr sz="1200">
              <a:latin typeface="Segoe UI" panose="020B0502040204020203" pitchFamily="34" charset="0"/>
              <a:cs typeface="Segoe UI" panose="020B0502040204020203" pitchFamily="34" charset="0"/>
            </a:defRPr>
          </a:pPr>
          <a:endParaRPr lang="es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41249246081898E-3"/>
          <c:y val="1.2871198593110251E-4"/>
          <c:w val="0.44145867470124345"/>
          <c:h val="0.98765128771084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75F-4274-8A57-1B37FAC0F01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75F-4274-8A57-1B37FAC0F01F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s-E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P5	 Dar puntos de sutura en las 
heridas</c:v>
                </c:pt>
                <c:pt idx="1">
                  <c:v>P5	 Seguimiento, control y cuidados a 
enfermos crónicos</c:v>
                </c:pt>
                <c:pt idx="2">
                  <c:v>P5	DDar clases en la universidad</c:v>
                </c:pt>
                <c:pt idx="3">
                  <c:v>P5	 Pasar consulta</c:v>
                </c:pt>
                <c:pt idx="4">
                  <c:v>P5	: Llevar a cabo proyectos de 
investigación</c:v>
                </c:pt>
                <c:pt idx="5">
                  <c:v>P5	Prescribir algunos medicamentos: 
paracetamol, ibuprofeno…</c:v>
                </c:pt>
                <c:pt idx="6">
                  <c:v>P5	 Gestionar centros sanitarios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90.7</c:v>
                </c:pt>
                <c:pt idx="1">
                  <c:v>85.9</c:v>
                </c:pt>
                <c:pt idx="2">
                  <c:v>57.9</c:v>
                </c:pt>
                <c:pt idx="3">
                  <c:v>45.4</c:v>
                </c:pt>
                <c:pt idx="4">
                  <c:v>44.2</c:v>
                </c:pt>
                <c:pt idx="5">
                  <c:v>41.1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5F-4274-8A57-1B37FAC0F0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axId val="126518784"/>
        <c:axId val="126520320"/>
      </c:barChart>
      <c:catAx>
        <c:axId val="12651878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126520320"/>
        <c:crosses val="autoZero"/>
        <c:auto val="1"/>
        <c:lblAlgn val="ctr"/>
        <c:lblOffset val="100"/>
        <c:noMultiLvlLbl val="0"/>
      </c:catAx>
      <c:valAx>
        <c:axId val="12652032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26518784"/>
        <c:crosses val="autoZero"/>
        <c:crossBetween val="between"/>
        <c:minorUnit val="10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</a:defRPr>
      </a:pPr>
      <a:endParaRPr lang="es-E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8C3C3-F589-474F-854C-C9283A5DFC03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C4274-1407-46FE-909F-3ED5BB15A2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681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924" cy="496411"/>
          </a:xfrm>
          <a:prstGeom prst="rect">
            <a:avLst/>
          </a:prstGeom>
        </p:spPr>
        <p:txBody>
          <a:bodyPr vert="horz" lIns="91349" tIns="45674" rIns="91349" bIns="45674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168" y="0"/>
            <a:ext cx="2945923" cy="496411"/>
          </a:xfrm>
          <a:prstGeom prst="rect">
            <a:avLst/>
          </a:prstGeom>
        </p:spPr>
        <p:txBody>
          <a:bodyPr vert="horz" lIns="91349" tIns="45674" rIns="91349" bIns="45674" rtlCol="0"/>
          <a:lstStyle>
            <a:lvl1pPr algn="r">
              <a:defRPr sz="1200"/>
            </a:lvl1pPr>
          </a:lstStyle>
          <a:p>
            <a:fld id="{4C5FAC95-A5EE-44CB-9399-F71733E68C9B}" type="datetimeFigureOut">
              <a:rPr lang="es-ES" smtClean="0"/>
              <a:t>26/05/2025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9" tIns="45674" rIns="91349" bIns="45674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561" y="4716700"/>
            <a:ext cx="5438140" cy="4467702"/>
          </a:xfrm>
          <a:prstGeom prst="rect">
            <a:avLst/>
          </a:prstGeom>
        </p:spPr>
        <p:txBody>
          <a:bodyPr vert="horz" lIns="91349" tIns="45674" rIns="91349" bIns="45674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230"/>
            <a:ext cx="2945924" cy="496411"/>
          </a:xfrm>
          <a:prstGeom prst="rect">
            <a:avLst/>
          </a:prstGeom>
        </p:spPr>
        <p:txBody>
          <a:bodyPr vert="horz" lIns="91349" tIns="45674" rIns="91349" bIns="45674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168" y="9430230"/>
            <a:ext cx="2945923" cy="496411"/>
          </a:xfrm>
          <a:prstGeom prst="rect">
            <a:avLst/>
          </a:prstGeom>
        </p:spPr>
        <p:txBody>
          <a:bodyPr vert="horz" lIns="91349" tIns="45674" rIns="91349" bIns="45674" rtlCol="0" anchor="b"/>
          <a:lstStyle>
            <a:lvl1pPr algn="r">
              <a:defRPr sz="1200"/>
            </a:lvl1pPr>
          </a:lstStyle>
          <a:p>
            <a:fld id="{4E596918-16AF-47FB-9BE9-2E9275E334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8383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90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9516" algn="l" defTabSz="10390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9033" algn="l" defTabSz="10390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8549" algn="l" defTabSz="10390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8065" algn="l" defTabSz="10390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7582" algn="l" defTabSz="10390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7098" algn="l" defTabSz="10390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6615" algn="l" defTabSz="10390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6131" algn="l" defTabSz="10390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98099" y="-1366703"/>
            <a:ext cx="6858000" cy="9592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Rectángulo"/>
          <p:cNvSpPr/>
          <p:nvPr userDrawn="1"/>
        </p:nvSpPr>
        <p:spPr>
          <a:xfrm rot="5400000">
            <a:off x="2665412" y="-2665413"/>
            <a:ext cx="6859588" cy="12190413"/>
          </a:xfrm>
          <a:prstGeom prst="rect">
            <a:avLst/>
          </a:prstGeom>
          <a:gradFill>
            <a:gsLst>
              <a:gs pos="100000">
                <a:srgbClr val="1A237E"/>
              </a:gs>
              <a:gs pos="0">
                <a:srgbClr val="00E8FF">
                  <a:alpha val="80000"/>
                </a:srgbClr>
              </a:gs>
              <a:gs pos="62000">
                <a:srgbClr val="004AC2">
                  <a:alpha val="8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1211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/>
        </p:nvSpPr>
        <p:spPr>
          <a:xfrm rot="5400000">
            <a:off x="2665412" y="-2665413"/>
            <a:ext cx="6859588" cy="12190413"/>
          </a:xfrm>
          <a:prstGeom prst="rect">
            <a:avLst/>
          </a:prstGeom>
          <a:gradFill>
            <a:gsLst>
              <a:gs pos="100000">
                <a:srgbClr val="1A237E"/>
              </a:gs>
              <a:gs pos="0">
                <a:srgbClr val="00E8FF">
                  <a:alpha val="80000"/>
                </a:srgbClr>
              </a:gs>
              <a:gs pos="62000">
                <a:srgbClr val="004AC2">
                  <a:alpha val="8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3 Marcador de título"/>
          <p:cNvSpPr>
            <a:spLocks noGrp="1"/>
          </p:cNvSpPr>
          <p:nvPr>
            <p:ph type="title"/>
          </p:nvPr>
        </p:nvSpPr>
        <p:spPr>
          <a:xfrm>
            <a:off x="4655046" y="888347"/>
            <a:ext cx="5760640" cy="2308308"/>
          </a:xfrm>
          <a:prstGeom prst="rect">
            <a:avLst/>
          </a:prstGeom>
        </p:spPr>
        <p:txBody>
          <a:bodyPr vert="horz" wrap="square" lIns="91424" tIns="45712" rIns="91424" bIns="45712" rtlCol="0" anchor="ctr">
            <a:spAutoFit/>
          </a:bodyPr>
          <a:lstStyle>
            <a:lvl1pPr algn="r">
              <a:defRPr sz="480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6" name="5 Forma libre"/>
          <p:cNvSpPr/>
          <p:nvPr userDrawn="1"/>
        </p:nvSpPr>
        <p:spPr>
          <a:xfrm>
            <a:off x="7528956" y="534390"/>
            <a:ext cx="3942608" cy="3621974"/>
          </a:xfrm>
          <a:custGeom>
            <a:avLst/>
            <a:gdLst>
              <a:gd name="connsiteX0" fmla="*/ 0 w 3942608"/>
              <a:gd name="connsiteY0" fmla="*/ 273132 h 3621974"/>
              <a:gd name="connsiteX1" fmla="*/ 0 w 3942608"/>
              <a:gd name="connsiteY1" fmla="*/ 0 h 3621974"/>
              <a:gd name="connsiteX2" fmla="*/ 3942608 w 3942608"/>
              <a:gd name="connsiteY2" fmla="*/ 0 h 3621974"/>
              <a:gd name="connsiteX3" fmla="*/ 3942608 w 3942608"/>
              <a:gd name="connsiteY3" fmla="*/ 3621974 h 3621974"/>
              <a:gd name="connsiteX4" fmla="*/ 11875 w 3942608"/>
              <a:gd name="connsiteY4" fmla="*/ 3621974 h 3621974"/>
              <a:gd name="connsiteX5" fmla="*/ 11875 w 3942608"/>
              <a:gd name="connsiteY5" fmla="*/ 2671948 h 3621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2608" h="3621974">
                <a:moveTo>
                  <a:pt x="0" y="273132"/>
                </a:moveTo>
                <a:lnTo>
                  <a:pt x="0" y="0"/>
                </a:lnTo>
                <a:lnTo>
                  <a:pt x="3942608" y="0"/>
                </a:lnTo>
                <a:lnTo>
                  <a:pt x="3942608" y="3621974"/>
                </a:lnTo>
                <a:lnTo>
                  <a:pt x="11875" y="3621974"/>
                </a:lnTo>
                <a:lnTo>
                  <a:pt x="11875" y="2671948"/>
                </a:ln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5816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título"/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  <a:prstGeom prst="rect">
            <a:avLst/>
          </a:prstGeom>
        </p:spPr>
        <p:txBody>
          <a:bodyPr vert="horz" wrap="square" lIns="91424" tIns="45712" rIns="91424" bIns="45712" rtlCol="0" anchor="t">
            <a:spAutoFit/>
          </a:bodyPr>
          <a:lstStyle>
            <a:lvl1pPr>
              <a:defRPr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8217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097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 userDrawn="1"/>
        </p:nvSpPr>
        <p:spPr>
          <a:xfrm>
            <a:off x="11635715" y="6538242"/>
            <a:ext cx="421201" cy="208800"/>
          </a:xfrm>
          <a:prstGeom prst="roundRect">
            <a:avLst>
              <a:gd name="adj" fmla="val 50000"/>
            </a:avLst>
          </a:prstGeom>
          <a:solidFill>
            <a:srgbClr val="0072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0" tIns="45695" rIns="91390" bIns="45695" rtlCol="0" anchor="ctr"/>
          <a:lstStyle/>
          <a:p>
            <a:pPr algn="ctr" defTabSz="914231"/>
            <a:endParaRPr lang="es-ES" sz="1800" dirty="0">
              <a:solidFill>
                <a:prstClr val="white"/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 userDrawn="1"/>
        </p:nvSpPr>
        <p:spPr>
          <a:xfrm>
            <a:off x="11464393" y="6519559"/>
            <a:ext cx="750973" cy="246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90" tIns="45695" rIns="91390" bIns="45695" anchor="ctr">
            <a:spAutoFit/>
          </a:bodyPr>
          <a:lstStyle/>
          <a:p>
            <a:pPr algn="ctr" defTabSz="91423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dirty="0">
                <a:solidFill>
                  <a:prstClr val="black"/>
                </a:solidFill>
                <a:cs typeface="Calibri" pitchFamily="34" charset="0"/>
              </a:rPr>
              <a:t> </a:t>
            </a:r>
            <a:fld id="{5BC570D8-E896-40F3-8B63-244D638EE22A}" type="slidenum">
              <a:rPr lang="es-ES" sz="1000" smtClean="0">
                <a:solidFill>
                  <a:prstClr val="white"/>
                </a:solidFill>
                <a:cs typeface="Calibri" pitchFamily="34" charset="0"/>
              </a:rPr>
              <a:pPr algn="ctr" defTabSz="914231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sz="1000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10" name="5 Marcador de número de diapositiva"/>
          <p:cNvSpPr>
            <a:spLocks noGrp="1"/>
          </p:cNvSpPr>
          <p:nvPr userDrawn="1"/>
        </p:nvSpPr>
        <p:spPr>
          <a:xfrm>
            <a:off x="9462330" y="6519559"/>
            <a:ext cx="2190996" cy="246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90" tIns="45695" rIns="91390" bIns="45695" anchor="ctr">
            <a:spAutoFit/>
          </a:bodyPr>
          <a:lstStyle/>
          <a:p>
            <a:pPr algn="r" defTabSz="91423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cs typeface="Calibri" pitchFamily="34" charset="0"/>
              </a:rPr>
              <a:t>ANÁLISIS E INVESTIGACIÓN</a:t>
            </a:r>
          </a:p>
        </p:txBody>
      </p:sp>
      <p:pic>
        <p:nvPicPr>
          <p:cNvPr id="1026" name="Picture 2" descr="Institucional | Vota">
            <a:extLst>
              <a:ext uri="{FF2B5EF4-FFF2-40B4-BE49-F238E27FC236}">
                <a16:creationId xmlns:a16="http://schemas.microsoft.com/office/drawing/2014/main" id="{03EF6827-33C1-5A8B-A6C5-50315D60BC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439" y="118570"/>
            <a:ext cx="1310703" cy="597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330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2" r:id="rId3"/>
    <p:sldLayoutId id="2147483677" r:id="rId4"/>
  </p:sldLayoutIdLst>
  <p:hf hdr="0" dt="0"/>
  <p:txStyles>
    <p:titleStyle>
      <a:lvl1pPr marL="0" algn="l" defTabSz="914349" rtl="0" eaLnBrk="1" latinLnBrk="0" hangingPunct="1">
        <a:spcBef>
          <a:spcPct val="0"/>
        </a:spcBef>
        <a:buNone/>
        <a:defRPr lang="es-ES" sz="2800" kern="1200" dirty="0">
          <a:ln>
            <a:solidFill>
              <a:schemeClr val="tx1">
                <a:lumMod val="65000"/>
                <a:lumOff val="35000"/>
              </a:schemeClr>
            </a:solidFill>
          </a:ln>
          <a:solidFill>
            <a:schemeClr val="tx1">
              <a:lumMod val="65000"/>
              <a:lumOff val="35000"/>
            </a:schemeClr>
          </a:solidFill>
          <a:latin typeface="Arial Narrow" pitchFamily="34" charset="0"/>
          <a:ea typeface="+mj-ea"/>
          <a:cs typeface="+mj-cs"/>
        </a:defRPr>
      </a:lvl1pPr>
    </p:titleStyle>
    <p:bodyStyle>
      <a:lvl1pPr marL="342881" indent="-342881" algn="l" defTabSz="91434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8" indent="-285734" algn="l" defTabSz="91434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6" indent="-228587" algn="l" defTabSz="91434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0" indent="-228587" algn="l" defTabSz="91434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5" indent="-228587" algn="l" defTabSz="91434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9" indent="-228587" algn="l" defTabSz="91434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34" indent="-228587" algn="l" defTabSz="91434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08" indent="-228587" algn="l" defTabSz="91434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82" indent="-228587" algn="l" defTabSz="91434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4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9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3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8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72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6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21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95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orma libre"/>
          <p:cNvSpPr/>
          <p:nvPr/>
        </p:nvSpPr>
        <p:spPr>
          <a:xfrm>
            <a:off x="9257048" y="581550"/>
            <a:ext cx="2598178" cy="1496684"/>
          </a:xfrm>
          <a:custGeom>
            <a:avLst/>
            <a:gdLst>
              <a:gd name="connsiteX0" fmla="*/ 0 w 3942608"/>
              <a:gd name="connsiteY0" fmla="*/ 273132 h 3621974"/>
              <a:gd name="connsiteX1" fmla="*/ 0 w 3942608"/>
              <a:gd name="connsiteY1" fmla="*/ 0 h 3621974"/>
              <a:gd name="connsiteX2" fmla="*/ 3942608 w 3942608"/>
              <a:gd name="connsiteY2" fmla="*/ 0 h 3621974"/>
              <a:gd name="connsiteX3" fmla="*/ 3942608 w 3942608"/>
              <a:gd name="connsiteY3" fmla="*/ 3621974 h 3621974"/>
              <a:gd name="connsiteX4" fmla="*/ 11875 w 3942608"/>
              <a:gd name="connsiteY4" fmla="*/ 3621974 h 3621974"/>
              <a:gd name="connsiteX5" fmla="*/ 11875 w 3942608"/>
              <a:gd name="connsiteY5" fmla="*/ 2671948 h 3621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2608" h="3621974">
                <a:moveTo>
                  <a:pt x="0" y="273132"/>
                </a:moveTo>
                <a:lnTo>
                  <a:pt x="0" y="0"/>
                </a:lnTo>
                <a:lnTo>
                  <a:pt x="3942608" y="0"/>
                </a:lnTo>
                <a:lnTo>
                  <a:pt x="3942608" y="3621974"/>
                </a:lnTo>
                <a:lnTo>
                  <a:pt x="11875" y="3621974"/>
                </a:lnTo>
                <a:lnTo>
                  <a:pt x="11875" y="2671948"/>
                </a:ln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 dirty="0">
              <a:latin typeface="Segoe UI" pitchFamily="34" charset="0"/>
            </a:endParaRPr>
          </a:p>
        </p:txBody>
      </p:sp>
      <p:sp>
        <p:nvSpPr>
          <p:cNvPr id="5" name="4 Forma libre"/>
          <p:cNvSpPr/>
          <p:nvPr/>
        </p:nvSpPr>
        <p:spPr>
          <a:xfrm>
            <a:off x="9441872" y="667324"/>
            <a:ext cx="2300381" cy="1325137"/>
          </a:xfrm>
          <a:custGeom>
            <a:avLst/>
            <a:gdLst>
              <a:gd name="connsiteX0" fmla="*/ 0 w 3942608"/>
              <a:gd name="connsiteY0" fmla="*/ 273132 h 3621974"/>
              <a:gd name="connsiteX1" fmla="*/ 0 w 3942608"/>
              <a:gd name="connsiteY1" fmla="*/ 0 h 3621974"/>
              <a:gd name="connsiteX2" fmla="*/ 3942608 w 3942608"/>
              <a:gd name="connsiteY2" fmla="*/ 0 h 3621974"/>
              <a:gd name="connsiteX3" fmla="*/ 3942608 w 3942608"/>
              <a:gd name="connsiteY3" fmla="*/ 3621974 h 3621974"/>
              <a:gd name="connsiteX4" fmla="*/ 11875 w 3942608"/>
              <a:gd name="connsiteY4" fmla="*/ 3621974 h 3621974"/>
              <a:gd name="connsiteX5" fmla="*/ 11875 w 3942608"/>
              <a:gd name="connsiteY5" fmla="*/ 2671948 h 3621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2608" h="3621974">
                <a:moveTo>
                  <a:pt x="0" y="273132"/>
                </a:moveTo>
                <a:lnTo>
                  <a:pt x="0" y="0"/>
                </a:lnTo>
                <a:lnTo>
                  <a:pt x="3942608" y="0"/>
                </a:lnTo>
                <a:lnTo>
                  <a:pt x="3942608" y="3621974"/>
                </a:lnTo>
                <a:lnTo>
                  <a:pt x="11875" y="3621974"/>
                </a:lnTo>
                <a:lnTo>
                  <a:pt x="11875" y="2671948"/>
                </a:ln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 dirty="0">
              <a:latin typeface="Segoe UI" pitchFamily="34" charset="0"/>
            </a:endParaRPr>
          </a:p>
        </p:txBody>
      </p:sp>
      <p:sp>
        <p:nvSpPr>
          <p:cNvPr id="16" name="1 Título"/>
          <p:cNvSpPr txBox="1">
            <a:spLocks/>
          </p:cNvSpPr>
          <p:nvPr/>
        </p:nvSpPr>
        <p:spPr>
          <a:xfrm>
            <a:off x="1080120" y="1709783"/>
            <a:ext cx="7535366" cy="3954894"/>
          </a:xfrm>
          <a:prstGeom prst="rect">
            <a:avLst/>
          </a:prstGeom>
        </p:spPr>
        <p:txBody>
          <a:bodyPr vert="horz" wrap="square" lIns="91406" tIns="45703" rIns="91406" bIns="45703" rtlCol="0" anchor="ctr">
            <a:spAutoFit/>
          </a:bodyPr>
          <a:lstStyle>
            <a:lvl1pPr algn="l" defTabSz="914282" rtl="0" eaLnBrk="1" latinLnBrk="0" hangingPunct="1">
              <a:spcBef>
                <a:spcPct val="0"/>
              </a:spcBef>
              <a:buNone/>
              <a:defRPr lang="es-ES" sz="6000" kern="1200" dirty="0">
                <a:ln>
                  <a:solidFill>
                    <a:srgbClr val="0072BA"/>
                  </a:solidFill>
                </a:ln>
                <a:solidFill>
                  <a:srgbClr val="0072BA"/>
                </a:solidFill>
                <a:latin typeface="Arial Narrow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1800"/>
              </a:spcAft>
              <a:defRPr/>
            </a:pPr>
            <a:r>
              <a:rPr sz="5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Valoración de la profesión enfermera por parte de los ciudadanos</a:t>
            </a:r>
          </a:p>
          <a:p>
            <a:pPr>
              <a:spcAft>
                <a:spcPts val="1800"/>
              </a:spcAft>
              <a:defRPr/>
            </a:pPr>
            <a:r>
              <a:rPr lang="es-ES" sz="2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2025</a:t>
            </a:r>
            <a:endParaRPr sz="20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050" name="Picture 2" descr="Institucional | Vota">
            <a:extLst>
              <a:ext uri="{FF2B5EF4-FFF2-40B4-BE49-F238E27FC236}">
                <a16:creationId xmlns:a16="http://schemas.microsoft.com/office/drawing/2014/main" id="{A9C353AA-B0A3-43F8-04AA-C733787CF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7574" y="789832"/>
            <a:ext cx="2370461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817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1126654" y="1629594"/>
            <a:ext cx="6120680" cy="42484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370C08D-48A0-C6A7-D67C-65A051F3CF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6655462"/>
              </p:ext>
            </p:extLst>
          </p:nvPr>
        </p:nvGraphicFramePr>
        <p:xfrm>
          <a:off x="1126654" y="1629594"/>
          <a:ext cx="612068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¿Enfermería es una profesión que requiere estudios universitarios?</a:t>
            </a:r>
          </a:p>
        </p:txBody>
      </p:sp>
      <p:sp>
        <p:nvSpPr>
          <p:cNvPr id="18" name="Rectangle 26"/>
          <p:cNvSpPr txBox="1">
            <a:spLocks noChangeArrowheads="1"/>
          </p:cNvSpPr>
          <p:nvPr/>
        </p:nvSpPr>
        <p:spPr bwMode="auto">
          <a:xfrm>
            <a:off x="1157139" y="1629594"/>
            <a:ext cx="472204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/>
            </a:pPr>
            <a:r>
              <a:rPr lang="es-MX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Usted diría que enfermería es una profesión que requiere estudios universitarios de grado (4 años)…</a:t>
            </a:r>
            <a:endParaRPr lang="es-ES" sz="1400" u="sng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1" name="15 CuadroTexto"/>
          <p:cNvSpPr txBox="1"/>
          <p:nvPr/>
        </p:nvSpPr>
        <p:spPr>
          <a:xfrm>
            <a:off x="7535366" y="2152814"/>
            <a:ext cx="4104456" cy="3365211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pPr algn="l"/>
            <a:r>
              <a:rPr lang="es-MX" sz="18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El 85% de la población consultada sabe que la profesión enfermera cuenta con formación universitaria. </a:t>
            </a:r>
            <a:r>
              <a:rPr lang="es-MX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Este dato se eleva al 89% en el caso de los jóvenes hasta 34 años</a:t>
            </a:r>
          </a:p>
          <a:p>
            <a:pPr algn="l"/>
            <a:r>
              <a:rPr lang="es-ES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En el conjunto de la muestra, se trata de un conocimiento que ha ido en aumento durante los últimos cuatro años: </a:t>
            </a:r>
            <a:r>
              <a:rPr lang="es-ES" sz="18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en 2021, este nivel de reconocimiento era del 78% (+7 puntos porcentuales de avance)</a:t>
            </a:r>
          </a:p>
        </p:txBody>
      </p:sp>
      <p:sp>
        <p:nvSpPr>
          <p:cNvPr id="6" name="3 CuadroTexto">
            <a:extLst>
              <a:ext uri="{FF2B5EF4-FFF2-40B4-BE49-F238E27FC236}">
                <a16:creationId xmlns:a16="http://schemas.microsoft.com/office/drawing/2014/main" id="{EF2D4607-1B2C-B034-EBF8-821D5C39A29E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712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852E5-BF5D-6A5F-DFB8-87F6BB79D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>
            <a:extLst>
              <a:ext uri="{FF2B5EF4-FFF2-40B4-BE49-F238E27FC236}">
                <a16:creationId xmlns:a16="http://schemas.microsoft.com/office/drawing/2014/main" id="{80893C86-0059-13F1-3B50-A05CCEAC2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Los avances de la profesión</a:t>
            </a:r>
          </a:p>
        </p:txBody>
      </p:sp>
      <p:sp>
        <p:nvSpPr>
          <p:cNvPr id="13" name="12 Rectángulo">
            <a:extLst>
              <a:ext uri="{FF2B5EF4-FFF2-40B4-BE49-F238E27FC236}">
                <a16:creationId xmlns:a16="http://schemas.microsoft.com/office/drawing/2014/main" id="{24DA3BFE-AF3F-2F92-4D18-944230EDA759}"/>
              </a:ext>
            </a:extLst>
          </p:cNvPr>
          <p:cNvSpPr/>
          <p:nvPr/>
        </p:nvSpPr>
        <p:spPr>
          <a:xfrm>
            <a:off x="838622" y="3069754"/>
            <a:ext cx="4968552" cy="33123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A8F20BA0-9863-657E-A053-B557DD8F1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107" y="3141762"/>
            <a:ext cx="4938067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/>
            </a:pPr>
            <a:r>
              <a:rPr lang="es-ES" sz="14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¿</a:t>
            </a:r>
            <a:r>
              <a:rPr lang="es-ES" sz="18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Las enfermeras tienen especialidades</a:t>
            </a:r>
            <a:r>
              <a:rPr lang="es-ES" sz="14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como ocurre con los médicos?</a:t>
            </a:r>
            <a:endParaRPr lang="es-ES" sz="1400" u="sng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12 Rectángulo">
            <a:extLst>
              <a:ext uri="{FF2B5EF4-FFF2-40B4-BE49-F238E27FC236}">
                <a16:creationId xmlns:a16="http://schemas.microsoft.com/office/drawing/2014/main" id="{D8847D3A-9A46-5253-D542-A405127C226F}"/>
              </a:ext>
            </a:extLst>
          </p:cNvPr>
          <p:cNvSpPr/>
          <p:nvPr/>
        </p:nvSpPr>
        <p:spPr>
          <a:xfrm>
            <a:off x="6311230" y="3069754"/>
            <a:ext cx="4968552" cy="33123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ADB5DFCD-B2EF-BA93-87DC-29AAA144B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1715" y="3141762"/>
            <a:ext cx="4938067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/>
            </a:pPr>
            <a:r>
              <a:rPr lang="es-ES" sz="14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¿</a:t>
            </a:r>
            <a:r>
              <a:rPr lang="es-ES" sz="18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Las enfermeras tienen estudios de postgrado </a:t>
            </a:r>
            <a:r>
              <a:rPr lang="es-ES" sz="1400" dirty="0">
                <a:solidFill>
                  <a:schemeClr val="tx2"/>
                </a:solidFill>
                <a:latin typeface="Segoe UI" pitchFamily="34" charset="0"/>
                <a:cs typeface="Segoe UI" pitchFamily="34" charset="0"/>
              </a:rPr>
              <a:t>como mastes o doctorados?</a:t>
            </a:r>
          </a:p>
        </p:txBody>
      </p:sp>
      <p:sp>
        <p:nvSpPr>
          <p:cNvPr id="9" name="15 CuadroTexto">
            <a:extLst>
              <a:ext uri="{FF2B5EF4-FFF2-40B4-BE49-F238E27FC236}">
                <a16:creationId xmlns:a16="http://schemas.microsoft.com/office/drawing/2014/main" id="{7614B8FF-5A5B-E94A-617A-6296D9A37529}"/>
              </a:ext>
            </a:extLst>
          </p:cNvPr>
          <p:cNvSpPr txBox="1"/>
          <p:nvPr/>
        </p:nvSpPr>
        <p:spPr>
          <a:xfrm>
            <a:off x="190551" y="837506"/>
            <a:ext cx="11809312" cy="1824749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pPr algn="ctr"/>
            <a:r>
              <a:rPr lang="es-ES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El reconocimiento de los avances en la profesión enfermera es mayoritario: el 69% de la población sabe que existen especialidades en enfermería, y el 61% sabe que la profesión cuenta con estudios de posgrado, como másteres y doctorados. </a:t>
            </a:r>
            <a:r>
              <a:rPr lang="es-ES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De nuevo, este conocimiento es mayor entre los jóvenes hasta 34 años: 76% conoce la especialización y el 74% la formación de postgrado</a:t>
            </a:r>
          </a:p>
          <a:p>
            <a:pPr algn="ctr"/>
            <a:r>
              <a:rPr lang="es-ES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El conocimiento social sobre la especialización enfermera también ha ido en aumento en los últimos 4 años: </a:t>
            </a:r>
            <a:br>
              <a:rPr lang="es-ES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es-ES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en 2021, solo el 64% identificaba la existencia de especialidades, frente al 69% actual (+5pp)</a:t>
            </a:r>
            <a:endParaRPr lang="es-MX" b="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5BCFD22-453F-01A0-7DDB-B0FB9C53714A}"/>
              </a:ext>
            </a:extLst>
          </p:cNvPr>
          <p:cNvSpPr txBox="1"/>
          <p:nvPr/>
        </p:nvSpPr>
        <p:spPr>
          <a:xfrm>
            <a:off x="3040279" y="2737707"/>
            <a:ext cx="6109854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s-ES"/>
            </a:defPPr>
            <a:lvl1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 sz="140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pPr algn="ctr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 lo que usted sabe o cree…</a:t>
            </a:r>
          </a:p>
        </p:txBody>
      </p:sp>
      <p:sp>
        <p:nvSpPr>
          <p:cNvPr id="12" name="3 CuadroTexto">
            <a:extLst>
              <a:ext uri="{FF2B5EF4-FFF2-40B4-BE49-F238E27FC236}">
                <a16:creationId xmlns:a16="http://schemas.microsoft.com/office/drawing/2014/main" id="{FFEA11D5-7337-3DB6-8D3E-A48CC416A1FE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5" name="Chart 6">
            <a:extLst>
              <a:ext uri="{FF2B5EF4-FFF2-40B4-BE49-F238E27FC236}">
                <a16:creationId xmlns:a16="http://schemas.microsoft.com/office/drawing/2014/main" id="{1BCC67EC-53B7-E790-113F-EE7A504E31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3052145"/>
              </p:ext>
            </p:extLst>
          </p:nvPr>
        </p:nvGraphicFramePr>
        <p:xfrm>
          <a:off x="838622" y="3167264"/>
          <a:ext cx="4968552" cy="3214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Chart 6">
            <a:extLst>
              <a:ext uri="{FF2B5EF4-FFF2-40B4-BE49-F238E27FC236}">
                <a16:creationId xmlns:a16="http://schemas.microsoft.com/office/drawing/2014/main" id="{D697FD2F-48AD-77DD-5F46-D304A969EF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1662863"/>
              </p:ext>
            </p:extLst>
          </p:nvPr>
        </p:nvGraphicFramePr>
        <p:xfrm>
          <a:off x="6311230" y="3167264"/>
          <a:ext cx="4968552" cy="3214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28095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Funciones asociadas a la profesión enfermera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777524516"/>
              </p:ext>
            </p:extLst>
          </p:nvPr>
        </p:nvGraphicFramePr>
        <p:xfrm>
          <a:off x="3358902" y="1917626"/>
          <a:ext cx="655272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279952"/>
              </p:ext>
            </p:extLst>
          </p:nvPr>
        </p:nvGraphicFramePr>
        <p:xfrm>
          <a:off x="261268" y="2565698"/>
          <a:ext cx="3097634" cy="3456383"/>
        </p:xfrm>
        <a:graphic>
          <a:graphicData uri="http://schemas.openxmlformats.org/drawingml/2006/table">
            <a:tbl>
              <a:tblPr/>
              <a:tblGrid>
                <a:gridCol w="3097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3769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Dar puntos de sutura en las heridas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Seguimiento, control y cuidados a enfermos crónicos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Dar clases en la universidad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Pasar consulta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Llevar a cabo proyectos de investigación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Prescribir algunos medicamentos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Gestionar centros sanitarios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9516877" y="2908797"/>
            <a:ext cx="2412268" cy="1215249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pPr algn="ctr"/>
            <a:r>
              <a:rPr lang="es-ES" sz="18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El rol y las funciones de la enfermería están avanzando para la sociedad </a:t>
            </a:r>
          </a:p>
          <a:p>
            <a:pPr algn="ctr"/>
            <a:r>
              <a:rPr lang="es-ES" sz="15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En en los últimos cuatro años se han producido avances significativos en la asociación de la enfermera con ámbitos clave como: la prescripción de medicamentos (+12pp), la atención en consulta (+9pp) y la docencia universitaria (+2pp)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 prescripción ya es conocida por más del 40% de la población</a:t>
            </a:r>
            <a:endParaRPr lang="es-MX" sz="15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2" name="5 Tabla">
            <a:extLst>
              <a:ext uri="{FF2B5EF4-FFF2-40B4-BE49-F238E27FC236}">
                <a16:creationId xmlns:a16="http://schemas.microsoft.com/office/drawing/2014/main" id="{799243AD-B9D5-2C41-0101-77EF1723E4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18010"/>
              </p:ext>
            </p:extLst>
          </p:nvPr>
        </p:nvGraphicFramePr>
        <p:xfrm>
          <a:off x="8229856" y="2061642"/>
          <a:ext cx="961694" cy="3950152"/>
        </p:xfrm>
        <a:graphic>
          <a:graphicData uri="http://schemas.openxmlformats.org/drawingml/2006/table">
            <a:tbl>
              <a:tblPr/>
              <a:tblGrid>
                <a:gridCol w="961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376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accent5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Asociación</a:t>
                      </a:r>
                      <a:br>
                        <a:rPr lang="es-ES" sz="1100" b="1" i="0" u="none" strike="noStrike" dirty="0">
                          <a:solidFill>
                            <a:schemeClr val="accent5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s-ES" sz="1100" b="1" i="0" u="none" strike="noStrike" dirty="0">
                          <a:solidFill>
                            <a:schemeClr val="accent5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en 2021</a:t>
                      </a:r>
                    </a:p>
                  </a:txBody>
                  <a:tcPr marL="4732" marR="4732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58435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94%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89%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56%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37%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44%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29%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43%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BB727296-CEC4-9B92-BB7A-0F6A061DD44B}"/>
              </a:ext>
            </a:extLst>
          </p:cNvPr>
          <p:cNvCxnSpPr/>
          <p:nvPr/>
        </p:nvCxnSpPr>
        <p:spPr>
          <a:xfrm flipV="1">
            <a:off x="4754442" y="4149874"/>
            <a:ext cx="0" cy="288032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0393604C-290A-74D7-FABD-678523EBC95B}"/>
              </a:ext>
            </a:extLst>
          </p:cNvPr>
          <p:cNvCxnSpPr/>
          <p:nvPr/>
        </p:nvCxnSpPr>
        <p:spPr>
          <a:xfrm flipV="1">
            <a:off x="4736290" y="5157986"/>
            <a:ext cx="0" cy="288032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58DA41EB-1B15-3986-0EB0-963BA71C1794}"/>
              </a:ext>
            </a:extLst>
          </p:cNvPr>
          <p:cNvCxnSpPr/>
          <p:nvPr/>
        </p:nvCxnSpPr>
        <p:spPr>
          <a:xfrm flipV="1">
            <a:off x="5087094" y="3671646"/>
            <a:ext cx="0" cy="288032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91C1AD22-E332-F432-BDAA-65C39351F33D}"/>
              </a:ext>
            </a:extLst>
          </p:cNvPr>
          <p:cNvSpPr/>
          <p:nvPr/>
        </p:nvSpPr>
        <p:spPr>
          <a:xfrm>
            <a:off x="8264682" y="3618110"/>
            <a:ext cx="864096" cy="360040"/>
          </a:xfrm>
          <a:prstGeom prst="ellipse">
            <a:avLst/>
          </a:prstGeom>
          <a:noFill/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334D205C-0C90-7B71-00B7-F4E095FB4DB5}"/>
              </a:ext>
            </a:extLst>
          </p:cNvPr>
          <p:cNvSpPr/>
          <p:nvPr/>
        </p:nvSpPr>
        <p:spPr>
          <a:xfrm>
            <a:off x="8273918" y="4124046"/>
            <a:ext cx="864096" cy="360040"/>
          </a:xfrm>
          <a:prstGeom prst="ellipse">
            <a:avLst/>
          </a:prstGeom>
          <a:noFill/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E06ABD23-9CE4-ECB9-B422-84B0AFD4810A}"/>
              </a:ext>
            </a:extLst>
          </p:cNvPr>
          <p:cNvSpPr/>
          <p:nvPr/>
        </p:nvSpPr>
        <p:spPr>
          <a:xfrm>
            <a:off x="8246210" y="5097094"/>
            <a:ext cx="864096" cy="360040"/>
          </a:xfrm>
          <a:prstGeom prst="ellipse">
            <a:avLst/>
          </a:prstGeom>
          <a:noFill/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3 CuadroTexto">
            <a:extLst>
              <a:ext uri="{FF2B5EF4-FFF2-40B4-BE49-F238E27FC236}">
                <a16:creationId xmlns:a16="http://schemas.microsoft.com/office/drawing/2014/main" id="{B87A98D5-6D50-8EB9-93BD-EF521CFC0C87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8BC084E-A627-7EE9-F8AF-0B949D9C2BCE}"/>
              </a:ext>
            </a:extLst>
          </p:cNvPr>
          <p:cNvSpPr txBox="1"/>
          <p:nvPr/>
        </p:nvSpPr>
        <p:spPr>
          <a:xfrm>
            <a:off x="120650" y="1178962"/>
            <a:ext cx="3598292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s-ES"/>
            </a:defPPr>
            <a:lvl1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 sz="140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s-ES" dirty="0">
                <a:solidFill>
                  <a:schemeClr val="tx1"/>
                </a:solidFill>
              </a:rPr>
              <a:t>De las siguientes tareas, dígame para cada una de ellas si Vd. cree que son funciones que hacen las enfermeras: </a:t>
            </a:r>
          </a:p>
        </p:txBody>
      </p:sp>
    </p:spTree>
    <p:extLst>
      <p:ext uri="{BB962C8B-B14F-4D97-AF65-F5344CB8AC3E}">
        <p14:creationId xmlns:p14="http://schemas.microsoft.com/office/powerpoint/2010/main" val="3278283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3EA1D-B1CA-4AA5-0162-801D8718C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20 Tabla">
            <a:extLst>
              <a:ext uri="{FF2B5EF4-FFF2-40B4-BE49-F238E27FC236}">
                <a16:creationId xmlns:a16="http://schemas.microsoft.com/office/drawing/2014/main" id="{7A921C4B-9E35-B7AD-0D65-AF17CC4B6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645346"/>
              </p:ext>
            </p:extLst>
          </p:nvPr>
        </p:nvGraphicFramePr>
        <p:xfrm>
          <a:off x="155814" y="1701602"/>
          <a:ext cx="11844000" cy="4700337"/>
        </p:xfrm>
        <a:graphic>
          <a:graphicData uri="http://schemas.openxmlformats.org/drawingml/2006/table">
            <a:tbl>
              <a:tblPr/>
              <a:tblGrid>
                <a:gridCol w="22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16000">
                  <a:extLst>
                    <a:ext uri="{9D8B030D-6E8A-4147-A177-3AD203B41FA5}">
                      <a16:colId xmlns:a16="http://schemas.microsoft.com/office/drawing/2014/main" val="3070917970"/>
                    </a:ext>
                  </a:extLst>
                </a:gridCol>
                <a:gridCol w="2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1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7429">
                <a:tc>
                  <a:txBody>
                    <a:bodyPr/>
                    <a:lstStyle/>
                    <a:p>
                      <a:pPr algn="l" fontAlgn="b"/>
                      <a:endParaRPr lang="es-MX" sz="1800" b="0" kern="1200" dirty="0">
                        <a:solidFill>
                          <a:srgbClr val="0088C4"/>
                        </a:solidFill>
                        <a:latin typeface="Bebas Neue" panose="020B0606020202050201" pitchFamily="34" charset="0"/>
                        <a:ea typeface="+mn-ea"/>
                        <a:cs typeface="Segoe UI" pitchFamily="34" charset="0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kern="1200" dirty="0">
                        <a:solidFill>
                          <a:srgbClr val="0088C4"/>
                        </a:solidFill>
                        <a:latin typeface="Bebas Neue" panose="020B0606020202050201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800" b="0" kern="1200" dirty="0">
                        <a:solidFill>
                          <a:srgbClr val="03045E"/>
                        </a:solidFill>
                        <a:latin typeface="Bebas Neue" panose="020B0606020202050201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800" b="0" kern="1200" dirty="0">
                        <a:solidFill>
                          <a:srgbClr val="03045E"/>
                        </a:solidFill>
                        <a:latin typeface="Bebas Neue" panose="020B0606020202050201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800" b="0" kern="1200" dirty="0">
                        <a:solidFill>
                          <a:srgbClr val="0088C4"/>
                        </a:solidFill>
                        <a:latin typeface="Bebas Neue" panose="020B0606020202050201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800" b="0" kern="1200" dirty="0">
                        <a:solidFill>
                          <a:srgbClr val="0088C4"/>
                        </a:solidFill>
                        <a:latin typeface="Bebas Neue" panose="020B0606020202050201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kern="1200" dirty="0">
                        <a:solidFill>
                          <a:srgbClr val="0088C4"/>
                        </a:solidFill>
                        <a:latin typeface="Bebas Neue" panose="020B0606020202050201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867694"/>
                  </a:ext>
                </a:extLst>
              </a:tr>
              <a:tr h="577429">
                <a:tc>
                  <a:txBody>
                    <a:bodyPr/>
                    <a:lstStyle/>
                    <a:p>
                      <a:pPr algn="ctr" fontAlgn="b"/>
                      <a:endParaRPr lang="es-MX" sz="1400" b="0" kern="1200" dirty="0">
                        <a:solidFill>
                          <a:srgbClr val="03045E"/>
                        </a:solidFill>
                        <a:latin typeface="Bebas Neue" panose="020B0606020202050201" pitchFamily="34" charset="0"/>
                        <a:ea typeface="+mn-ea"/>
                        <a:cs typeface="Segoe UI" pitchFamily="34" charset="0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390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(%) Sí es función enfermera</a:t>
                      </a:r>
                      <a:endParaRPr lang="es-ES" sz="1400" b="1" i="1" kern="1200" dirty="0">
                        <a:solidFill>
                          <a:schemeClr val="accent5"/>
                        </a:solidFill>
                        <a:latin typeface="Bebas Neue" panose="020B0606020202050201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kern="1200" dirty="0">
                        <a:solidFill>
                          <a:srgbClr val="0088C4"/>
                        </a:solidFill>
                        <a:latin typeface="Bebas Neue" panose="020B0606020202050201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kern="1200" dirty="0">
                          <a:solidFill>
                            <a:srgbClr val="0088C4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De 18 a 34 años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349" rtl="0" eaLnBrk="1" fontAlgn="b" latinLnBrk="0" hangingPunct="1"/>
                      <a:r>
                        <a:rPr lang="es-MX" sz="1400" b="0" kern="1200" dirty="0">
                          <a:solidFill>
                            <a:srgbClr val="0088C4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De 35 a 49 años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349" rtl="0" eaLnBrk="1" fontAlgn="b" latinLnBrk="0" hangingPunct="1"/>
                      <a:r>
                        <a:rPr lang="es-MX" sz="1400" b="0" kern="1200" dirty="0">
                          <a:solidFill>
                            <a:srgbClr val="0088C4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De 50 a 64 años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349" rtl="0" eaLnBrk="1" fontAlgn="b" latinLnBrk="0" hangingPunct="1"/>
                      <a:r>
                        <a:rPr lang="es-ES" sz="1400" b="0" kern="1200" dirty="0">
                          <a:solidFill>
                            <a:srgbClr val="0088C4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65 o más años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497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Dar puntos de sutura en las heridas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497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Seguimiento, control y cuidados a enfermos crónicos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497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Dar clases en la universidad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497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Pasar consulta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6497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Llevar a cabo proyectos de investigación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524240"/>
                  </a:ext>
                </a:extLst>
              </a:tr>
              <a:tr h="506497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Prescribir algunos medicamentos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8000729"/>
                  </a:ext>
                </a:extLst>
              </a:tr>
              <a:tr h="506497"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Gestionar centros sanitarios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3" marR="9523" marT="9523" marB="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401971"/>
                  </a:ext>
                </a:extLst>
              </a:tr>
            </a:tbl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54C4E07B-E26F-C026-14A1-6020026E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" y="153988"/>
            <a:ext cx="10366375" cy="830981"/>
          </a:xfrm>
        </p:spPr>
        <p:txBody>
          <a:bodyPr/>
          <a:lstStyle/>
          <a:p>
            <a:r>
              <a:rPr lang="es-ES" dirty="0"/>
              <a:t>Funciones asociadas a la profesión enfermera</a:t>
            </a:r>
            <a:br>
              <a:rPr lang="es-ES" dirty="0"/>
            </a:br>
            <a:r>
              <a:rPr lang="es-ES" sz="2000" dirty="0">
                <a:ln>
                  <a:noFill/>
                </a:ln>
              </a:rPr>
              <a:t>Según edad</a:t>
            </a:r>
          </a:p>
        </p:txBody>
      </p:sp>
      <p:sp>
        <p:nvSpPr>
          <p:cNvPr id="4" name="3 CuadroTexto">
            <a:extLst>
              <a:ext uri="{FF2B5EF4-FFF2-40B4-BE49-F238E27FC236}">
                <a16:creationId xmlns:a16="http://schemas.microsoft.com/office/drawing/2014/main" id="{0330917B-1FA7-E19D-34BC-96793B1A0420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46201E3-F1FE-743E-428A-7B11524CA882}"/>
              </a:ext>
            </a:extLst>
          </p:cNvPr>
          <p:cNvSpPr txBox="1"/>
          <p:nvPr/>
        </p:nvSpPr>
        <p:spPr>
          <a:xfrm>
            <a:off x="120650" y="1178962"/>
            <a:ext cx="3598292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s-ES"/>
            </a:defPPr>
            <a:lvl1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 sz="140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s-ES" dirty="0">
                <a:solidFill>
                  <a:schemeClr val="tx1"/>
                </a:solidFill>
              </a:rPr>
              <a:t>De las siguientes tareas, dígame para cada una de ellas si Vd. cree que son funciones que hacen las enfermeras: 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75F7BD83-F1ED-16CC-F59C-D997D4F1CC40}"/>
              </a:ext>
            </a:extLst>
          </p:cNvPr>
          <p:cNvCxnSpPr/>
          <p:nvPr/>
        </p:nvCxnSpPr>
        <p:spPr>
          <a:xfrm flipV="1">
            <a:off x="5059101" y="5626978"/>
            <a:ext cx="0" cy="288032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515FCF09-E9ED-C0A7-B4BE-B0D3E2D1D971}"/>
              </a:ext>
            </a:extLst>
          </p:cNvPr>
          <p:cNvCxnSpPr/>
          <p:nvPr/>
        </p:nvCxnSpPr>
        <p:spPr>
          <a:xfrm flipV="1">
            <a:off x="5059101" y="6094090"/>
            <a:ext cx="0" cy="288032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97E10494-F075-C4B6-72B5-054115E53B8E}"/>
              </a:ext>
            </a:extLst>
          </p:cNvPr>
          <p:cNvCxnSpPr/>
          <p:nvPr/>
        </p:nvCxnSpPr>
        <p:spPr>
          <a:xfrm flipV="1">
            <a:off x="5409905" y="4175702"/>
            <a:ext cx="0" cy="288032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21 Gráfico">
            <a:extLst>
              <a:ext uri="{FF2B5EF4-FFF2-40B4-BE49-F238E27FC236}">
                <a16:creationId xmlns:a16="http://schemas.microsoft.com/office/drawing/2014/main" id="{AA43313A-15E2-CBF2-4053-8579C3E5A8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3611942"/>
              </p:ext>
            </p:extLst>
          </p:nvPr>
        </p:nvGraphicFramePr>
        <p:xfrm>
          <a:off x="2461745" y="2853729"/>
          <a:ext cx="2165308" cy="360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21 Gráfico">
            <a:extLst>
              <a:ext uri="{FF2B5EF4-FFF2-40B4-BE49-F238E27FC236}">
                <a16:creationId xmlns:a16="http://schemas.microsoft.com/office/drawing/2014/main" id="{5E91CF66-8B1D-951B-EA9E-59AC00B7A5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6285258"/>
              </p:ext>
            </p:extLst>
          </p:nvPr>
        </p:nvGraphicFramePr>
        <p:xfrm>
          <a:off x="4117929" y="2853730"/>
          <a:ext cx="2165308" cy="360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21 Gráfico">
            <a:extLst>
              <a:ext uri="{FF2B5EF4-FFF2-40B4-BE49-F238E27FC236}">
                <a16:creationId xmlns:a16="http://schemas.microsoft.com/office/drawing/2014/main" id="{E9F3CD6B-DC0E-6A6C-8D1E-CB640D2E50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6816027"/>
              </p:ext>
            </p:extLst>
          </p:nvPr>
        </p:nvGraphicFramePr>
        <p:xfrm>
          <a:off x="5995205" y="2853730"/>
          <a:ext cx="2165308" cy="360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21 Gráfico">
            <a:extLst>
              <a:ext uri="{FF2B5EF4-FFF2-40B4-BE49-F238E27FC236}">
                <a16:creationId xmlns:a16="http://schemas.microsoft.com/office/drawing/2014/main" id="{2D093E7F-B9EE-67FF-9D5C-34FC80BBB6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3177362"/>
              </p:ext>
            </p:extLst>
          </p:nvPr>
        </p:nvGraphicFramePr>
        <p:xfrm>
          <a:off x="8011429" y="2853730"/>
          <a:ext cx="2165308" cy="360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21 Gráfico">
            <a:extLst>
              <a:ext uri="{FF2B5EF4-FFF2-40B4-BE49-F238E27FC236}">
                <a16:creationId xmlns:a16="http://schemas.microsoft.com/office/drawing/2014/main" id="{E08184A7-8424-52AD-8E57-8A04C7AB3C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1286826"/>
              </p:ext>
            </p:extLst>
          </p:nvPr>
        </p:nvGraphicFramePr>
        <p:xfrm>
          <a:off x="10022585" y="2853730"/>
          <a:ext cx="2165308" cy="360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" name="Rectángulo 13">
            <a:extLst>
              <a:ext uri="{FF2B5EF4-FFF2-40B4-BE49-F238E27FC236}">
                <a16:creationId xmlns:a16="http://schemas.microsoft.com/office/drawing/2014/main" id="{7E661091-BB98-3E55-A618-C9E66DDB04AC}"/>
              </a:ext>
            </a:extLst>
          </p:cNvPr>
          <p:cNvSpPr/>
          <p:nvPr/>
        </p:nvSpPr>
        <p:spPr>
          <a:xfrm>
            <a:off x="4000511" y="3921770"/>
            <a:ext cx="1346622" cy="146046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B1A0381-6DBA-485D-F8D4-E9F2AD0168F3}"/>
              </a:ext>
            </a:extLst>
          </p:cNvPr>
          <p:cNvSpPr/>
          <p:nvPr/>
        </p:nvSpPr>
        <p:spPr>
          <a:xfrm>
            <a:off x="4000511" y="5935189"/>
            <a:ext cx="1346622" cy="423044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98158FA-84D5-ABCA-4E61-1A834AB410DE}"/>
              </a:ext>
            </a:extLst>
          </p:cNvPr>
          <p:cNvSpPr/>
          <p:nvPr/>
        </p:nvSpPr>
        <p:spPr>
          <a:xfrm>
            <a:off x="9892873" y="4935128"/>
            <a:ext cx="1346622" cy="906832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E9FEE3E1-8D34-8D24-B05D-2DE681AB3208}"/>
              </a:ext>
            </a:extLst>
          </p:cNvPr>
          <p:cNvSpPr/>
          <p:nvPr/>
        </p:nvSpPr>
        <p:spPr>
          <a:xfrm>
            <a:off x="7888943" y="5450210"/>
            <a:ext cx="1346622" cy="423044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8 CuadroTexto">
            <a:extLst>
              <a:ext uri="{FF2B5EF4-FFF2-40B4-BE49-F238E27FC236}">
                <a16:creationId xmlns:a16="http://schemas.microsoft.com/office/drawing/2014/main" id="{5D880BA4-4880-75BB-DA2B-F47A0D61DD3A}"/>
              </a:ext>
            </a:extLst>
          </p:cNvPr>
          <p:cNvSpPr txBox="1"/>
          <p:nvPr/>
        </p:nvSpPr>
        <p:spPr>
          <a:xfrm>
            <a:off x="6847529" y="1129057"/>
            <a:ext cx="4980614" cy="683974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pPr algn="ctr"/>
            <a:r>
              <a:rPr lang="es-ES" sz="15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 percepción de avance de la enfermera es mayor para los jóvenes hasta 34 años, quienes reconocen más su presencia en ámbitos como la universidad, las consultas, la investigación y la gestión de centros, y para </a:t>
            </a:r>
            <a:r>
              <a:rPr lang="es-ES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los</a:t>
            </a:r>
            <a:r>
              <a:rPr lang="es-ES" sz="15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s-ES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mayores de 50 años, que viven más su función en la prescripción </a:t>
            </a:r>
          </a:p>
        </p:txBody>
      </p:sp>
    </p:spTree>
    <p:extLst>
      <p:ext uri="{BB962C8B-B14F-4D97-AF65-F5344CB8AC3E}">
        <p14:creationId xmlns:p14="http://schemas.microsoft.com/office/powerpoint/2010/main" val="2905603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261F8-A5BC-045B-7A88-467429FDC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>
            <a:extLst>
              <a:ext uri="{FF2B5EF4-FFF2-40B4-BE49-F238E27FC236}">
                <a16:creationId xmlns:a16="http://schemas.microsoft.com/office/drawing/2014/main" id="{076EC0EE-3457-E591-5F97-E37D29862349}"/>
              </a:ext>
            </a:extLst>
          </p:cNvPr>
          <p:cNvSpPr txBox="1"/>
          <p:nvPr/>
        </p:nvSpPr>
        <p:spPr>
          <a:xfrm>
            <a:off x="1132840" y="2061325"/>
            <a:ext cx="9570279" cy="658917"/>
          </a:xfrm>
          <a:prstGeom prst="rect">
            <a:avLst/>
          </a:prstGeom>
          <a:noFill/>
        </p:spPr>
        <p:txBody>
          <a:bodyPr wrap="square" lIns="103903" tIns="51952" rIns="103903" bIns="51952" rtlCol="0">
            <a:spAutoFit/>
          </a:bodyPr>
          <a:lstStyle/>
          <a:p>
            <a:pPr algn="ctr"/>
            <a:endParaRPr lang="es-ES" sz="3600" dirty="0">
              <a:ln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4" name="3 Título">
            <a:extLst>
              <a:ext uri="{FF2B5EF4-FFF2-40B4-BE49-F238E27FC236}">
                <a16:creationId xmlns:a16="http://schemas.microsoft.com/office/drawing/2014/main" id="{47FD53AB-65D6-875A-318C-06220BC47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5046" y="888347"/>
            <a:ext cx="5760640" cy="2308308"/>
          </a:xfrm>
        </p:spPr>
        <p:txBody>
          <a:bodyPr/>
          <a:lstStyle/>
          <a:p>
            <a:r>
              <a:rPr lang="es-MX" dirty="0"/>
              <a:t>El reconocimiento del trabajo de las enfermeras</a:t>
            </a:r>
          </a:p>
        </p:txBody>
      </p:sp>
    </p:spTree>
    <p:extLst>
      <p:ext uri="{BB962C8B-B14F-4D97-AF65-F5344CB8AC3E}">
        <p14:creationId xmlns:p14="http://schemas.microsoft.com/office/powerpoint/2010/main" val="3734726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20650" y="153988"/>
            <a:ext cx="10366375" cy="523875"/>
          </a:xfrm>
        </p:spPr>
        <p:txBody>
          <a:bodyPr/>
          <a:lstStyle/>
          <a:p>
            <a:r>
              <a:rPr lang="es-ES" dirty="0"/>
              <a:t>Las condiciones de trabajo de las enfermeras: un trabajo por encima de su remuneración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20650" y="2002129"/>
            <a:ext cx="473964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</a:pPr>
            <a:r>
              <a:rPr lang="es-ES" b="1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El salario </a:t>
            </a:r>
            <a:r>
              <a:rPr lang="es-ES" sz="1600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 las enfermeras </a:t>
            </a:r>
            <a:br>
              <a:rPr lang="es-ES" sz="1600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s-ES" sz="1600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 considera que está…</a:t>
            </a:r>
          </a:p>
        </p:txBody>
      </p:sp>
      <p:graphicFrame>
        <p:nvGraphicFramePr>
          <p:cNvPr id="21" name="20 Gráfico"/>
          <p:cNvGraphicFramePr/>
          <p:nvPr>
            <p:extLst>
              <p:ext uri="{D42A27DB-BD31-4B8C-83A1-F6EECF244321}">
                <p14:modId xmlns:p14="http://schemas.microsoft.com/office/powerpoint/2010/main" val="3027854054"/>
              </p:ext>
            </p:extLst>
          </p:nvPr>
        </p:nvGraphicFramePr>
        <p:xfrm>
          <a:off x="236538" y="2002129"/>
          <a:ext cx="8018908" cy="3594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22 CuadroTexto"/>
          <p:cNvSpPr txBox="1"/>
          <p:nvPr/>
        </p:nvSpPr>
        <p:spPr>
          <a:xfrm>
            <a:off x="8975526" y="2543493"/>
            <a:ext cx="2652950" cy="1047389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r>
              <a:rPr lang="es-MX" sz="20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El 58% de los ciudadanos creen que las enfermeras/os cobran por debajo de sus responsabilidades…</a:t>
            </a:r>
          </a:p>
        </p:txBody>
      </p:sp>
    </p:spTree>
    <p:extLst>
      <p:ext uri="{BB962C8B-B14F-4D97-AF65-F5344CB8AC3E}">
        <p14:creationId xmlns:p14="http://schemas.microsoft.com/office/powerpoint/2010/main" val="3219479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20 Gráfico">
            <a:extLst>
              <a:ext uri="{FF2B5EF4-FFF2-40B4-BE49-F238E27FC236}">
                <a16:creationId xmlns:a16="http://schemas.microsoft.com/office/drawing/2014/main" id="{9A3F22F4-4AE3-BF0F-EB68-C16B0FE7AB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6168224"/>
              </p:ext>
            </p:extLst>
          </p:nvPr>
        </p:nvGraphicFramePr>
        <p:xfrm>
          <a:off x="236538" y="2283933"/>
          <a:ext cx="8018908" cy="3594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Las condiciones de trabajo de las enfermeras: unas condiciones laborales más exigentes que en otras profesiones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8903518" y="2794255"/>
            <a:ext cx="2865662" cy="1593254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r>
              <a:rPr lang="es-MX" sz="20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…Y el 55% considera que sus condiciones laborales son más duras que la mayoría de las profesiones en presión de trabajo, horarios, turnos… </a:t>
            </a:r>
          </a:p>
        </p:txBody>
      </p:sp>
      <p:sp>
        <p:nvSpPr>
          <p:cNvPr id="6" name="3 CuadroTexto">
            <a:extLst>
              <a:ext uri="{FF2B5EF4-FFF2-40B4-BE49-F238E27FC236}">
                <a16:creationId xmlns:a16="http://schemas.microsoft.com/office/drawing/2014/main" id="{AC6F0944-E8F6-0AC5-27BA-801AE7877ED4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18 Rectángulo">
            <a:extLst>
              <a:ext uri="{FF2B5EF4-FFF2-40B4-BE49-F238E27FC236}">
                <a16:creationId xmlns:a16="http://schemas.microsoft.com/office/drawing/2014/main" id="{AD9D2ECF-5DE3-6213-286F-496E961B698F}"/>
              </a:ext>
            </a:extLst>
          </p:cNvPr>
          <p:cNvSpPr/>
          <p:nvPr/>
        </p:nvSpPr>
        <p:spPr>
          <a:xfrm>
            <a:off x="120650" y="2002129"/>
            <a:ext cx="473964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</a:pPr>
            <a:r>
              <a:rPr lang="es-ES" b="1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Las condiciones laborales </a:t>
            </a:r>
            <a:r>
              <a:rPr lang="es-ES" sz="1600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 las enfermeras (presión en el trabajo, horarios, turnos, descansos…)…</a:t>
            </a:r>
            <a:endParaRPr lang="es-ES" dirty="0">
              <a:solidFill>
                <a:srgbClr val="1F497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328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Las condiciones de trabajo de las enfermeras: la población reconoce el esfuerzo y la insuficiente retribución de las enfermeras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766614" y="1989634"/>
            <a:ext cx="4997869" cy="388407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lt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6353921" y="1989634"/>
            <a:ext cx="4997869" cy="388407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lt1"/>
                </a:solidFill>
              </a:rPr>
              <a:t>º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779502" y="1998227"/>
            <a:ext cx="473964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</a:pPr>
            <a:r>
              <a:rPr lang="es-ES" sz="18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El salario </a:t>
            </a:r>
            <a:r>
              <a:rPr lang="es-ES" sz="14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 las enfermeras </a:t>
            </a:r>
            <a:br>
              <a:rPr lang="es-ES" sz="14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s-ES" sz="14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 considera que está…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6363518" y="1998227"/>
            <a:ext cx="442247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</a:pPr>
            <a:r>
              <a:rPr lang="es-ES" sz="18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Las condiciones laborales </a:t>
            </a:r>
            <a:r>
              <a:rPr lang="es-ES" sz="14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 las enfermeras (presión en el trabajo, horarios, turnos, descansos…)…</a:t>
            </a:r>
          </a:p>
        </p:txBody>
      </p:sp>
      <p:sp>
        <p:nvSpPr>
          <p:cNvPr id="8" name="3 CuadroTexto">
            <a:extLst>
              <a:ext uri="{FF2B5EF4-FFF2-40B4-BE49-F238E27FC236}">
                <a16:creationId xmlns:a16="http://schemas.microsoft.com/office/drawing/2014/main" id="{3E0728F2-168C-4672-0945-4A3E33A95653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9" name="20 Gráfico">
            <a:extLst>
              <a:ext uri="{FF2B5EF4-FFF2-40B4-BE49-F238E27FC236}">
                <a16:creationId xmlns:a16="http://schemas.microsoft.com/office/drawing/2014/main" id="{46700816-12E4-129C-E2AD-DC1084D68A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3515234"/>
              </p:ext>
            </p:extLst>
          </p:nvPr>
        </p:nvGraphicFramePr>
        <p:xfrm>
          <a:off x="779502" y="2691076"/>
          <a:ext cx="4965935" cy="3191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0 Gráfico">
            <a:extLst>
              <a:ext uri="{FF2B5EF4-FFF2-40B4-BE49-F238E27FC236}">
                <a16:creationId xmlns:a16="http://schemas.microsoft.com/office/drawing/2014/main" id="{064A1AEB-4FA7-BA77-E000-8BFDD38801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943489"/>
              </p:ext>
            </p:extLst>
          </p:nvPr>
        </p:nvGraphicFramePr>
        <p:xfrm>
          <a:off x="6385855" y="2682483"/>
          <a:ext cx="4965935" cy="3191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18370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09EE5-0BD7-EA5B-D765-5C3E0F269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>
            <a:extLst>
              <a:ext uri="{FF2B5EF4-FFF2-40B4-BE49-F238E27FC236}">
                <a16:creationId xmlns:a16="http://schemas.microsoft.com/office/drawing/2014/main" id="{665038B2-59F5-D04F-699A-FF901AC7F96F}"/>
              </a:ext>
            </a:extLst>
          </p:cNvPr>
          <p:cNvSpPr txBox="1"/>
          <p:nvPr/>
        </p:nvSpPr>
        <p:spPr>
          <a:xfrm>
            <a:off x="1132840" y="2061325"/>
            <a:ext cx="9570279" cy="658917"/>
          </a:xfrm>
          <a:prstGeom prst="rect">
            <a:avLst/>
          </a:prstGeom>
          <a:noFill/>
        </p:spPr>
        <p:txBody>
          <a:bodyPr wrap="square" lIns="103903" tIns="51952" rIns="103903" bIns="51952" rtlCol="0">
            <a:spAutoFit/>
          </a:bodyPr>
          <a:lstStyle/>
          <a:p>
            <a:pPr algn="ctr"/>
            <a:endParaRPr lang="es-ES" sz="3600" dirty="0">
              <a:ln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4" name="3 Título">
            <a:extLst>
              <a:ext uri="{FF2B5EF4-FFF2-40B4-BE49-F238E27FC236}">
                <a16:creationId xmlns:a16="http://schemas.microsoft.com/office/drawing/2014/main" id="{A616868B-74F3-9E43-23DC-4BF010AD5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8902" y="519015"/>
            <a:ext cx="7056784" cy="3046972"/>
          </a:xfrm>
        </p:spPr>
        <p:txBody>
          <a:bodyPr/>
          <a:lstStyle/>
          <a:p>
            <a:r>
              <a:rPr lang="es-ES" dirty="0"/>
              <a:t>Apoyo de la ciudadanía a las demandas de la profesión</a:t>
            </a:r>
          </a:p>
        </p:txBody>
      </p:sp>
    </p:spTree>
    <p:extLst>
      <p:ext uri="{BB962C8B-B14F-4D97-AF65-F5344CB8AC3E}">
        <p14:creationId xmlns:p14="http://schemas.microsoft.com/office/powerpoint/2010/main" val="2759388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BEA7A3-F86C-2A3B-5F3F-CB417BC67F09}"/>
              </a:ext>
            </a:extLst>
          </p:cNvPr>
          <p:cNvSpPr/>
          <p:nvPr/>
        </p:nvSpPr>
        <p:spPr>
          <a:xfrm>
            <a:off x="910630" y="2925736"/>
            <a:ext cx="6264696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D6EE621-6269-6CAC-49BB-8EB59A7B1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" y="153988"/>
            <a:ext cx="10055646" cy="523875"/>
          </a:xfrm>
        </p:spPr>
        <p:txBody>
          <a:bodyPr/>
          <a:lstStyle/>
          <a:p>
            <a:r>
              <a:rPr lang="es-ES" dirty="0"/>
              <a:t>Reconocimiento de la categoría laboral en la Administración</a:t>
            </a:r>
          </a:p>
        </p:txBody>
      </p:sp>
      <p:sp>
        <p:nvSpPr>
          <p:cNvPr id="3" name="23 Rectángulo">
            <a:extLst>
              <a:ext uri="{FF2B5EF4-FFF2-40B4-BE49-F238E27FC236}">
                <a16:creationId xmlns:a16="http://schemas.microsoft.com/office/drawing/2014/main" id="{AFE8AF84-6FF4-83E3-0427-3B19945A942B}"/>
              </a:ext>
            </a:extLst>
          </p:cNvPr>
          <p:cNvSpPr/>
          <p:nvPr/>
        </p:nvSpPr>
        <p:spPr>
          <a:xfrm>
            <a:off x="910630" y="1264866"/>
            <a:ext cx="6264696" cy="122882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5" name="16 Rectángulo">
            <a:extLst>
              <a:ext uri="{FF2B5EF4-FFF2-40B4-BE49-F238E27FC236}">
                <a16:creationId xmlns:a16="http://schemas.microsoft.com/office/drawing/2014/main" id="{44C55DA8-F7B5-5333-6BD7-8CCFF6BCD6A9}"/>
              </a:ext>
            </a:extLst>
          </p:cNvPr>
          <p:cNvSpPr/>
          <p:nvPr/>
        </p:nvSpPr>
        <p:spPr>
          <a:xfrm>
            <a:off x="931639" y="1294501"/>
            <a:ext cx="6222679" cy="11695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</a:pPr>
            <a:r>
              <a:rPr lang="es-ES" sz="14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pesar de que todas las enfermeras actualmente tienen ya estudios universitarios, la Administración Pública no los reconoce a nivel laboral. En qué medida cree usted que es importante que se reconozca a las enfermeras el nivel de estudios universitarios en la escala de la Administración como ya ocurre con otras profesiones como psicólogos, economistas, periodistas, etc.</a:t>
            </a:r>
            <a:endParaRPr lang="es-ES" sz="110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6" name="21 Gráfico">
            <a:extLst>
              <a:ext uri="{FF2B5EF4-FFF2-40B4-BE49-F238E27FC236}">
                <a16:creationId xmlns:a16="http://schemas.microsoft.com/office/drawing/2014/main" id="{9F83BCD3-5C6A-C342-90FF-D9AB0B90B7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0973191"/>
              </p:ext>
            </p:extLst>
          </p:nvPr>
        </p:nvGraphicFramePr>
        <p:xfrm>
          <a:off x="3142876" y="2853727"/>
          <a:ext cx="3168353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5 Tabla">
            <a:extLst>
              <a:ext uri="{FF2B5EF4-FFF2-40B4-BE49-F238E27FC236}">
                <a16:creationId xmlns:a16="http://schemas.microsoft.com/office/drawing/2014/main" id="{A3CBFC2E-F04F-81EF-4A69-BD43420CA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869090"/>
              </p:ext>
            </p:extLst>
          </p:nvPr>
        </p:nvGraphicFramePr>
        <p:xfrm>
          <a:off x="982638" y="2853726"/>
          <a:ext cx="1949928" cy="3096348"/>
        </p:xfrm>
        <a:graphic>
          <a:graphicData uri="http://schemas.openxmlformats.org/drawingml/2006/table">
            <a:tbl>
              <a:tblPr/>
              <a:tblGrid>
                <a:gridCol w="194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4087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Muy importante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087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Bastante importante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087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Poco importante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087">
                <a:tc>
                  <a:txBody>
                    <a:bodyPr/>
                    <a:lstStyle/>
                    <a:p>
                      <a:pPr marL="0" marR="0" indent="0" algn="r" defTabSz="91434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Nada importante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19 CuadroTexto">
            <a:extLst>
              <a:ext uri="{FF2B5EF4-FFF2-40B4-BE49-F238E27FC236}">
                <a16:creationId xmlns:a16="http://schemas.microsoft.com/office/drawing/2014/main" id="{10127A0F-CBB0-0C8E-2094-00F06C1C4331}"/>
              </a:ext>
            </a:extLst>
          </p:cNvPr>
          <p:cNvSpPr txBox="1"/>
          <p:nvPr/>
        </p:nvSpPr>
        <p:spPr>
          <a:xfrm>
            <a:off x="5663158" y="3240297"/>
            <a:ext cx="1512168" cy="73903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pPr algn="l"/>
            <a:r>
              <a:rPr lang="es-MX" sz="1600" b="0" dirty="0">
                <a:solidFill>
                  <a:schemeClr val="tx2"/>
                </a:solidFill>
              </a:rPr>
              <a:t>Muy + bastante importante</a:t>
            </a:r>
            <a:br>
              <a:rPr lang="es-MX" sz="1600" dirty="0">
                <a:solidFill>
                  <a:schemeClr val="tx2"/>
                </a:solidFill>
              </a:rPr>
            </a:br>
            <a:r>
              <a:rPr lang="es-MX" sz="4000" dirty="0">
                <a:solidFill>
                  <a:schemeClr val="tx2"/>
                </a:solidFill>
              </a:rPr>
              <a:t>95%</a:t>
            </a:r>
          </a:p>
        </p:txBody>
      </p:sp>
      <p:sp>
        <p:nvSpPr>
          <p:cNvPr id="10" name="19 CuadroTexto">
            <a:extLst>
              <a:ext uri="{FF2B5EF4-FFF2-40B4-BE49-F238E27FC236}">
                <a16:creationId xmlns:a16="http://schemas.microsoft.com/office/drawing/2014/main" id="{6469EE0A-3479-0C71-862B-A6F50255CAB4}"/>
              </a:ext>
            </a:extLst>
          </p:cNvPr>
          <p:cNvSpPr txBox="1"/>
          <p:nvPr/>
        </p:nvSpPr>
        <p:spPr>
          <a:xfrm>
            <a:off x="8170813" y="2608929"/>
            <a:ext cx="3036962" cy="2216897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r>
              <a:rPr lang="es-MX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Casi la totalidad de los ciudadanos (95%) considera importante que la Administración Pública reconozca el nivel de estudios de la profesión enfermera a nivel laboral</a:t>
            </a:r>
          </a:p>
        </p:txBody>
      </p:sp>
      <p:sp>
        <p:nvSpPr>
          <p:cNvPr id="11" name="3 CuadroTexto">
            <a:extLst>
              <a:ext uri="{FF2B5EF4-FFF2-40B4-BE49-F238E27FC236}">
                <a16:creationId xmlns:a16="http://schemas.microsoft.com/office/drawing/2014/main" id="{18BF566C-907A-A214-91BF-88C4E24852B1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125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206774" y="1313831"/>
            <a:ext cx="9001000" cy="423192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>
              <a:spcAft>
                <a:spcPts val="3000"/>
              </a:spcAft>
              <a:buFontTx/>
              <a:buAutoNum type="arabicPeriod"/>
            </a:pPr>
            <a:r>
              <a:rPr lang="es-ES_tradnl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Metodología y ficha técnica</a:t>
            </a:r>
          </a:p>
          <a:p>
            <a:pPr marL="342900" indent="-342900">
              <a:spcAft>
                <a:spcPts val="3000"/>
              </a:spcAft>
              <a:buFontTx/>
              <a:buAutoNum type="arabicPeriod"/>
            </a:pPr>
            <a:r>
              <a:rPr lang="es-ES_tradnl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Contacto y valoración de los ciudadanos con la enfermería</a:t>
            </a:r>
          </a:p>
          <a:p>
            <a:pPr marL="342900" indent="-342900">
              <a:spcAft>
                <a:spcPts val="3000"/>
              </a:spcAft>
              <a:buFontTx/>
              <a:buAutoNum type="arabicPeriod"/>
            </a:pPr>
            <a:r>
              <a:rPr lang="es-MX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Conocimiento e imagen social de la profesión enfermera</a:t>
            </a:r>
          </a:p>
          <a:p>
            <a:pPr marL="342900" indent="-342900">
              <a:spcAft>
                <a:spcPts val="3000"/>
              </a:spcAft>
              <a:buFontTx/>
              <a:buAutoNum type="arabicPeriod"/>
            </a:pPr>
            <a:r>
              <a:rPr lang="es-ES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El reconocimiento del trabajo de las enfermeras</a:t>
            </a:r>
            <a:endParaRPr lang="es-MX" sz="2400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342900">
              <a:spcAft>
                <a:spcPts val="3000"/>
              </a:spcAft>
              <a:buFontTx/>
              <a:buAutoNum type="arabicPeriod"/>
            </a:pPr>
            <a:r>
              <a:rPr lang="es-MX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Apoyo de la ciudadanía a las demandas de la profesión</a:t>
            </a:r>
          </a:p>
          <a:p>
            <a:pPr marL="342900" indent="-342900">
              <a:spcAft>
                <a:spcPts val="3000"/>
              </a:spcAft>
              <a:buFontTx/>
              <a:buAutoNum type="arabicPeriod"/>
            </a:pPr>
            <a:r>
              <a:rPr lang="es-ES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Caracterización de la muestra</a:t>
            </a:r>
          </a:p>
        </p:txBody>
      </p:sp>
      <p:sp>
        <p:nvSpPr>
          <p:cNvPr id="6" name="5 Rectángulo"/>
          <p:cNvSpPr/>
          <p:nvPr/>
        </p:nvSpPr>
        <p:spPr>
          <a:xfrm rot="16200000">
            <a:off x="-1114568" y="2498770"/>
            <a:ext cx="409118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1500" dirty="0">
                <a:solidFill>
                  <a:srgbClr val="004A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Índice</a:t>
            </a:r>
            <a:endParaRPr lang="es-ES" sz="11500" dirty="0">
              <a:solidFill>
                <a:srgbClr val="004AC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848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848E7-1947-0BDA-7281-AD4A1B35A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3 Rectángulo">
            <a:extLst>
              <a:ext uri="{FF2B5EF4-FFF2-40B4-BE49-F238E27FC236}">
                <a16:creationId xmlns:a16="http://schemas.microsoft.com/office/drawing/2014/main" id="{11D0CF99-EC62-D274-0C6A-4DA7D49411E1}"/>
              </a:ext>
            </a:extLst>
          </p:cNvPr>
          <p:cNvSpPr/>
          <p:nvPr/>
        </p:nvSpPr>
        <p:spPr>
          <a:xfrm>
            <a:off x="2319403" y="2703181"/>
            <a:ext cx="7551604" cy="430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949DAAF-CE4B-8F3B-F695-91275C479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71" y="153907"/>
            <a:ext cx="9574836" cy="523204"/>
          </a:xfrm>
        </p:spPr>
        <p:txBody>
          <a:bodyPr/>
          <a:lstStyle/>
          <a:p>
            <a:r>
              <a:rPr lang="es-ES" dirty="0"/>
              <a:t>Ampliación de las competencias enfermeras para mejorar la Sanidad Pública</a:t>
            </a:r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6722E877-DD54-71C7-2E03-76FE8F1C4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2817" y="2761563"/>
            <a:ext cx="698477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s-ES"/>
            </a:defPPr>
            <a:lvl1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 sz="140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s-ES" dirty="0"/>
              <a:t>En general, usted cree que para mejorar la Sanidad Pública se debería:</a:t>
            </a:r>
          </a:p>
        </p:txBody>
      </p:sp>
      <p:graphicFrame>
        <p:nvGraphicFramePr>
          <p:cNvPr id="19" name="5 Tabla">
            <a:extLst>
              <a:ext uri="{FF2B5EF4-FFF2-40B4-BE49-F238E27FC236}">
                <a16:creationId xmlns:a16="http://schemas.microsoft.com/office/drawing/2014/main" id="{475C6110-C3B8-2B58-D841-8985063FD5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209275"/>
              </p:ext>
            </p:extLst>
          </p:nvPr>
        </p:nvGraphicFramePr>
        <p:xfrm>
          <a:off x="2566814" y="3209166"/>
          <a:ext cx="4172941" cy="2967684"/>
        </p:xfrm>
        <a:graphic>
          <a:graphicData uri="http://schemas.openxmlformats.org/drawingml/2006/table">
            <a:tbl>
              <a:tblPr/>
              <a:tblGrid>
                <a:gridCol w="4172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89228">
                <a:tc>
                  <a:txBody>
                    <a:bodyPr/>
                    <a:lstStyle/>
                    <a:p>
                      <a:pPr algn="r" defTabSz="914400">
                        <a:spcAft>
                          <a:spcPts val="600"/>
                        </a:spcAft>
                        <a:buClr>
                          <a:srgbClr val="003366"/>
                        </a:buClr>
                        <a:buFont typeface="Monotype Sorts" pitchFamily="2" charset="2"/>
                        <a:buNone/>
                        <a:defRPr/>
                      </a:pPr>
                      <a:r>
                        <a:rPr lang="es-ES" sz="1400" b="1" kern="1200" dirty="0">
                          <a:solidFill>
                            <a:schemeClr val="tx2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Ampliar las competencias de las enfermeras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228"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kern="1200" dirty="0">
                          <a:solidFill>
                            <a:schemeClr val="tx2"/>
                          </a:solidFill>
                          <a:latin typeface="Segoe UI" pitchFamily="34" charset="0"/>
                          <a:cs typeface="Segoe UI" pitchFamily="34" charset="0"/>
                        </a:rPr>
                        <a:t>Mantener las competencias actuales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9228">
                <a:tc>
                  <a:txBody>
                    <a:bodyPr/>
                    <a:lstStyle/>
                    <a:p>
                      <a:pPr algn="r" defTabSz="914400">
                        <a:spcAft>
                          <a:spcPts val="600"/>
                        </a:spcAft>
                        <a:buClr>
                          <a:srgbClr val="003366"/>
                        </a:buClr>
                        <a:buFont typeface="Monotype Sorts" pitchFamily="2" charset="2"/>
                        <a:buNone/>
                        <a:defRPr/>
                      </a:pPr>
                      <a:r>
                        <a:rPr lang="es-ES" sz="1400" b="1" kern="1200" dirty="0">
                          <a:solidFill>
                            <a:schemeClr val="tx2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Reducir competencias enfermeras a favor de otros profesionales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21 Gráfico">
            <a:extLst>
              <a:ext uri="{FF2B5EF4-FFF2-40B4-BE49-F238E27FC236}">
                <a16:creationId xmlns:a16="http://schemas.microsoft.com/office/drawing/2014/main" id="{BC3A536D-5F7B-ABA9-3613-B7F5143D19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063705"/>
              </p:ext>
            </p:extLst>
          </p:nvPr>
        </p:nvGraphicFramePr>
        <p:xfrm>
          <a:off x="6965014" y="3213770"/>
          <a:ext cx="3168353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19 CuadroTexto">
            <a:extLst>
              <a:ext uri="{FF2B5EF4-FFF2-40B4-BE49-F238E27FC236}">
                <a16:creationId xmlns:a16="http://schemas.microsoft.com/office/drawing/2014/main" id="{FD26F642-39BA-24EF-62B5-2491C6C67DF4}"/>
              </a:ext>
            </a:extLst>
          </p:cNvPr>
          <p:cNvSpPr txBox="1"/>
          <p:nvPr/>
        </p:nvSpPr>
        <p:spPr>
          <a:xfrm>
            <a:off x="910990" y="1320932"/>
            <a:ext cx="10368432" cy="1316774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r>
              <a:rPr lang="es-MX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Más de la mitad de los ciudadanos considera que la ampliación de las competencias enfermeras tendría un impacto positivo en la Sanidad y sólo el 12% las reduciría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EF661279-31F4-4038-AA29-38369AC661F3}"/>
              </a:ext>
            </a:extLst>
          </p:cNvPr>
          <p:cNvSpPr/>
          <p:nvPr/>
        </p:nvSpPr>
        <p:spPr>
          <a:xfrm>
            <a:off x="2854846" y="3283168"/>
            <a:ext cx="6192688" cy="849515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3 CuadroTexto">
            <a:extLst>
              <a:ext uri="{FF2B5EF4-FFF2-40B4-BE49-F238E27FC236}">
                <a16:creationId xmlns:a16="http://schemas.microsoft.com/office/drawing/2014/main" id="{E681B1A7-1DEF-688D-13A9-EF7D98B6A9B5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1825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418FB-C4FD-2259-F3B4-5527EE385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B02D7-B9D9-1B00-76A0-67BD62051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71" y="153907"/>
            <a:ext cx="9574836" cy="523204"/>
          </a:xfrm>
        </p:spPr>
        <p:txBody>
          <a:bodyPr/>
          <a:lstStyle/>
          <a:p>
            <a:r>
              <a:rPr lang="es-ES" dirty="0"/>
              <a:t>Potenciación de las especialidades enfermeras</a:t>
            </a:r>
          </a:p>
        </p:txBody>
      </p:sp>
      <p:sp>
        <p:nvSpPr>
          <p:cNvPr id="37" name="7 CuadroTexto">
            <a:extLst>
              <a:ext uri="{FF2B5EF4-FFF2-40B4-BE49-F238E27FC236}">
                <a16:creationId xmlns:a16="http://schemas.microsoft.com/office/drawing/2014/main" id="{EADAC116-62AA-C6BB-5A89-5A4F5DB572EB}"/>
              </a:ext>
            </a:extLst>
          </p:cNvPr>
          <p:cNvSpPr txBox="1"/>
          <p:nvPr/>
        </p:nvSpPr>
        <p:spPr>
          <a:xfrm>
            <a:off x="6694263" y="2065924"/>
            <a:ext cx="3312369" cy="920779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600" b="1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r>
              <a:rPr lang="es-ES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9 de cada 10 ciudadanos consultados considera necesario impulsar las especialidades enfermeras</a:t>
            </a:r>
          </a:p>
        </p:txBody>
      </p:sp>
      <p:sp>
        <p:nvSpPr>
          <p:cNvPr id="38" name="3 CuadroTexto">
            <a:extLst>
              <a:ext uri="{FF2B5EF4-FFF2-40B4-BE49-F238E27FC236}">
                <a16:creationId xmlns:a16="http://schemas.microsoft.com/office/drawing/2014/main" id="{1D57554E-1450-86DD-7530-97CA24C24062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1" name="20 Gráfico">
            <a:extLst>
              <a:ext uri="{FF2B5EF4-FFF2-40B4-BE49-F238E27FC236}">
                <a16:creationId xmlns:a16="http://schemas.microsoft.com/office/drawing/2014/main" id="{F90341EC-5ABE-F10F-6B76-FCD8A19B3A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951690"/>
              </p:ext>
            </p:extLst>
          </p:nvPr>
        </p:nvGraphicFramePr>
        <p:xfrm>
          <a:off x="2085752" y="1989634"/>
          <a:ext cx="8018908" cy="3594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2" name="CuadroTexto 41">
            <a:extLst>
              <a:ext uri="{FF2B5EF4-FFF2-40B4-BE49-F238E27FC236}">
                <a16:creationId xmlns:a16="http://schemas.microsoft.com/office/drawing/2014/main" id="{C62DD06C-FBFF-B186-3F79-AB8067FB306C}"/>
              </a:ext>
            </a:extLst>
          </p:cNvPr>
          <p:cNvSpPr txBox="1"/>
          <p:nvPr/>
        </p:nvSpPr>
        <p:spPr>
          <a:xfrm>
            <a:off x="146805" y="837506"/>
            <a:ext cx="97648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49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¿Cree usted que se deberían potenciar las especialidades enfermeras? </a:t>
            </a: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Segoe UI" pitchFamily="34" charset="0"/>
              <a:ea typeface="+mn-ea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752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F76F3-FA54-CB0F-05C8-C62464CB9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E47884-BF24-44A2-9EEB-B0FFBE4A0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71" y="153907"/>
            <a:ext cx="9574836" cy="523204"/>
          </a:xfrm>
        </p:spPr>
        <p:txBody>
          <a:bodyPr/>
          <a:lstStyle/>
          <a:p>
            <a:r>
              <a:rPr lang="es-ES" dirty="0"/>
              <a:t>Aceptación de la prescripción enfermera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0C23E2F-FC76-8296-8C2E-BA46EEBCA2A2}"/>
              </a:ext>
            </a:extLst>
          </p:cNvPr>
          <p:cNvSpPr txBox="1"/>
          <p:nvPr/>
        </p:nvSpPr>
        <p:spPr>
          <a:xfrm>
            <a:off x="8111430" y="2267646"/>
            <a:ext cx="3528392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Es mayoritario el acuerdo en la población con la prescripción enfermera: de acuerdo para el 61% y según los casos para el 26%</a:t>
            </a:r>
          </a:p>
          <a:p>
            <a:pPr algn="ctr">
              <a:spcAft>
                <a:spcPts val="600"/>
              </a:spcAft>
            </a:pPr>
            <a:r>
              <a:rPr lang="es-ES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Sólo el 12% estaría en contra</a:t>
            </a:r>
          </a:p>
          <a:p>
            <a:pPr algn="ctr">
              <a:spcAft>
                <a:spcPts val="600"/>
              </a:spcAft>
            </a:pPr>
            <a:r>
              <a:rPr lang="es-ES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La aceptación de la prescripción crece en los mayores de 65 años</a:t>
            </a:r>
          </a:p>
        </p:txBody>
      </p:sp>
      <p:sp>
        <p:nvSpPr>
          <p:cNvPr id="10" name="3 CuadroTexto">
            <a:extLst>
              <a:ext uri="{FF2B5EF4-FFF2-40B4-BE49-F238E27FC236}">
                <a16:creationId xmlns:a16="http://schemas.microsoft.com/office/drawing/2014/main" id="{1EBC18D9-BCED-57FC-7C1B-C52A78CECE64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164D6A0-A684-8E0F-60B9-E28561971A0B}"/>
              </a:ext>
            </a:extLst>
          </p:cNvPr>
          <p:cNvSpPr txBox="1"/>
          <p:nvPr/>
        </p:nvSpPr>
        <p:spPr>
          <a:xfrm>
            <a:off x="146805" y="837506"/>
            <a:ext cx="97648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49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En qué medida estaría de acuerdo en que las enfermeras deberían:</a:t>
            </a:r>
          </a:p>
          <a:p>
            <a:pPr marL="0" marR="0" lvl="0" indent="0" algn="l" defTabSz="914349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INDICAR O PRESCRIBIR MEDICAMENTOS DENTRO DE SU ÁMBITO DE COMPETENCIAS: paracetamol, ibuprofeno, omeprazol, medicamentos para heridas… 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AE7A6B9-A7CC-2625-203B-1B64B42A1FE3}"/>
              </a:ext>
            </a:extLst>
          </p:cNvPr>
          <p:cNvSpPr/>
          <p:nvPr/>
        </p:nvSpPr>
        <p:spPr>
          <a:xfrm>
            <a:off x="205750" y="2267646"/>
            <a:ext cx="6897568" cy="16654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4" name="21 Gráfico">
            <a:extLst>
              <a:ext uri="{FF2B5EF4-FFF2-40B4-BE49-F238E27FC236}">
                <a16:creationId xmlns:a16="http://schemas.microsoft.com/office/drawing/2014/main" id="{37E49504-37B4-0828-5E26-DAA795009C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2782079"/>
              </p:ext>
            </p:extLst>
          </p:nvPr>
        </p:nvGraphicFramePr>
        <p:xfrm>
          <a:off x="2662942" y="2205659"/>
          <a:ext cx="3216240" cy="3638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5 Tabla">
            <a:extLst>
              <a:ext uri="{FF2B5EF4-FFF2-40B4-BE49-F238E27FC236}">
                <a16:creationId xmlns:a16="http://schemas.microsoft.com/office/drawing/2014/main" id="{CEB56524-6ACF-6850-3631-D04C547AD6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041279"/>
              </p:ext>
            </p:extLst>
          </p:nvPr>
        </p:nvGraphicFramePr>
        <p:xfrm>
          <a:off x="1054646" y="2205658"/>
          <a:ext cx="1445873" cy="3665952"/>
        </p:xfrm>
        <a:graphic>
          <a:graphicData uri="http://schemas.openxmlformats.org/drawingml/2006/table">
            <a:tbl>
              <a:tblPr/>
              <a:tblGrid>
                <a:gridCol w="1445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 acuerdo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Según casos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En desacuerdo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Ns</a:t>
                      </a: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/ </a:t>
                      </a:r>
                      <a:r>
                        <a:rPr lang="es-MX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Nc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5091702"/>
                  </a:ext>
                </a:extLst>
              </a:tr>
            </a:tbl>
          </a:graphicData>
        </a:graphic>
      </p:graphicFrame>
      <p:sp>
        <p:nvSpPr>
          <p:cNvPr id="16" name="19 CuadroTexto">
            <a:extLst>
              <a:ext uri="{FF2B5EF4-FFF2-40B4-BE49-F238E27FC236}">
                <a16:creationId xmlns:a16="http://schemas.microsoft.com/office/drawing/2014/main" id="{0D898060-EF73-3E60-010A-C31D1788F26D}"/>
              </a:ext>
            </a:extLst>
          </p:cNvPr>
          <p:cNvSpPr txBox="1"/>
          <p:nvPr/>
        </p:nvSpPr>
        <p:spPr>
          <a:xfrm>
            <a:off x="5481026" y="2794809"/>
            <a:ext cx="1262252" cy="504767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r>
              <a:rPr lang="es-MX" sz="4000" dirty="0">
                <a:solidFill>
                  <a:srgbClr val="669900"/>
                </a:solidFill>
              </a:rPr>
              <a:t>87%</a:t>
            </a:r>
          </a:p>
        </p:txBody>
      </p:sp>
    </p:spTree>
    <p:extLst>
      <p:ext uri="{BB962C8B-B14F-4D97-AF65-F5344CB8AC3E}">
        <p14:creationId xmlns:p14="http://schemas.microsoft.com/office/powerpoint/2010/main" val="787986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5BFAF-A937-7FAD-8BB1-D9819253C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0A409-E9A4-E6CE-473E-9F578381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Aceptación de la solicitud pruebas diagnósticas por parte de la enfermera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6D430FA-3585-A6CC-849A-5E8BFFC20AD7}"/>
              </a:ext>
            </a:extLst>
          </p:cNvPr>
          <p:cNvSpPr txBox="1"/>
          <p:nvPr/>
        </p:nvSpPr>
        <p:spPr>
          <a:xfrm>
            <a:off x="7952214" y="2267646"/>
            <a:ext cx="3615600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La aceptación social también se traslada a que las enfermeras puedan solicitar pruebas diagnósticas, como analíticas o radiografías </a:t>
            </a:r>
          </a:p>
          <a:p>
            <a:pPr algn="ctr">
              <a:spcAft>
                <a:spcPts val="600"/>
              </a:spcAft>
            </a:pPr>
            <a:r>
              <a:rPr lang="es-ES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Los jóvenes están especialmente a favor de esa medida, superando el 90%</a:t>
            </a:r>
          </a:p>
        </p:txBody>
      </p:sp>
      <p:sp>
        <p:nvSpPr>
          <p:cNvPr id="10" name="3 CuadroTexto">
            <a:extLst>
              <a:ext uri="{FF2B5EF4-FFF2-40B4-BE49-F238E27FC236}">
                <a16:creationId xmlns:a16="http://schemas.microsoft.com/office/drawing/2014/main" id="{8863C65B-CCEF-36D5-13F5-AC95A939C309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9018B30-FA85-A04D-86FA-536C007C1503}"/>
              </a:ext>
            </a:extLst>
          </p:cNvPr>
          <p:cNvSpPr txBox="1"/>
          <p:nvPr/>
        </p:nvSpPr>
        <p:spPr>
          <a:xfrm>
            <a:off x="146805" y="1188835"/>
            <a:ext cx="97648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49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En qué medida estaría de acuerdo en que las enfermeras deberían:</a:t>
            </a:r>
          </a:p>
          <a:p>
            <a:pPr marL="0" marR="0" lvl="0" indent="0" algn="l" defTabSz="914349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SOLICITAR ANALÍTICAS O RADIOGRAFÍAS 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33D649C-78B3-00E9-FD27-10AFAF4F6586}"/>
              </a:ext>
            </a:extLst>
          </p:cNvPr>
          <p:cNvSpPr/>
          <p:nvPr/>
        </p:nvSpPr>
        <p:spPr>
          <a:xfrm>
            <a:off x="205750" y="2267646"/>
            <a:ext cx="6897568" cy="16654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5" name="21 Gráfico">
            <a:extLst>
              <a:ext uri="{FF2B5EF4-FFF2-40B4-BE49-F238E27FC236}">
                <a16:creationId xmlns:a16="http://schemas.microsoft.com/office/drawing/2014/main" id="{BE6D3636-65F9-B116-9266-4B4814E47A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4203038"/>
              </p:ext>
            </p:extLst>
          </p:nvPr>
        </p:nvGraphicFramePr>
        <p:xfrm>
          <a:off x="2662942" y="2205659"/>
          <a:ext cx="3216240" cy="3638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5 Tabla">
            <a:extLst>
              <a:ext uri="{FF2B5EF4-FFF2-40B4-BE49-F238E27FC236}">
                <a16:creationId xmlns:a16="http://schemas.microsoft.com/office/drawing/2014/main" id="{14853353-B61A-AFAF-EC68-BB800695D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763436"/>
              </p:ext>
            </p:extLst>
          </p:nvPr>
        </p:nvGraphicFramePr>
        <p:xfrm>
          <a:off x="1054646" y="2205658"/>
          <a:ext cx="1445873" cy="3665952"/>
        </p:xfrm>
        <a:graphic>
          <a:graphicData uri="http://schemas.openxmlformats.org/drawingml/2006/table">
            <a:tbl>
              <a:tblPr/>
              <a:tblGrid>
                <a:gridCol w="1445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 acuerdo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Según casos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En desacuerdo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Ns</a:t>
                      </a: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/ </a:t>
                      </a:r>
                      <a:r>
                        <a:rPr lang="es-MX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Nc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5091702"/>
                  </a:ext>
                </a:extLst>
              </a:tr>
            </a:tbl>
          </a:graphicData>
        </a:graphic>
      </p:graphicFrame>
      <p:sp>
        <p:nvSpPr>
          <p:cNvPr id="17" name="19 CuadroTexto">
            <a:extLst>
              <a:ext uri="{FF2B5EF4-FFF2-40B4-BE49-F238E27FC236}">
                <a16:creationId xmlns:a16="http://schemas.microsoft.com/office/drawing/2014/main" id="{06FB4E13-89CC-073E-6A60-5D55893A3081}"/>
              </a:ext>
            </a:extLst>
          </p:cNvPr>
          <p:cNvSpPr txBox="1"/>
          <p:nvPr/>
        </p:nvSpPr>
        <p:spPr>
          <a:xfrm>
            <a:off x="5481026" y="2794809"/>
            <a:ext cx="1262252" cy="504767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r>
              <a:rPr lang="es-MX" sz="4000" dirty="0">
                <a:solidFill>
                  <a:srgbClr val="669900"/>
                </a:solidFill>
              </a:rPr>
              <a:t>86%</a:t>
            </a:r>
          </a:p>
        </p:txBody>
      </p:sp>
    </p:spTree>
    <p:extLst>
      <p:ext uri="{BB962C8B-B14F-4D97-AF65-F5344CB8AC3E}">
        <p14:creationId xmlns:p14="http://schemas.microsoft.com/office/powerpoint/2010/main" val="30672510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A4E6A-569A-77EB-0E01-DFAF0F2C6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9142065B-4AEC-7959-CB64-C49F7D3A77D6}"/>
              </a:ext>
            </a:extLst>
          </p:cNvPr>
          <p:cNvSpPr/>
          <p:nvPr/>
        </p:nvSpPr>
        <p:spPr>
          <a:xfrm>
            <a:off x="205750" y="2267646"/>
            <a:ext cx="6897568" cy="16654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F793566-5A67-2D5B-FA69-1C746332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Aceptación de la enfermera en la atención de urgencia leves</a:t>
            </a:r>
          </a:p>
        </p:txBody>
      </p:sp>
      <p:graphicFrame>
        <p:nvGraphicFramePr>
          <p:cNvPr id="5" name="21 Gráfico">
            <a:extLst>
              <a:ext uri="{FF2B5EF4-FFF2-40B4-BE49-F238E27FC236}">
                <a16:creationId xmlns:a16="http://schemas.microsoft.com/office/drawing/2014/main" id="{1D9B26C8-BFD8-AD56-A2CD-B66E7EF168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3765735"/>
              </p:ext>
            </p:extLst>
          </p:nvPr>
        </p:nvGraphicFramePr>
        <p:xfrm>
          <a:off x="2662942" y="2205659"/>
          <a:ext cx="3216240" cy="3638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>
            <a:extLst>
              <a:ext uri="{FF2B5EF4-FFF2-40B4-BE49-F238E27FC236}">
                <a16:creationId xmlns:a16="http://schemas.microsoft.com/office/drawing/2014/main" id="{D0DA0ADA-ECB8-861E-CA9F-C3E9653AF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303810"/>
              </p:ext>
            </p:extLst>
          </p:nvPr>
        </p:nvGraphicFramePr>
        <p:xfrm>
          <a:off x="1054646" y="2205658"/>
          <a:ext cx="1445873" cy="3665952"/>
        </p:xfrm>
        <a:graphic>
          <a:graphicData uri="http://schemas.openxmlformats.org/drawingml/2006/table">
            <a:tbl>
              <a:tblPr/>
              <a:tblGrid>
                <a:gridCol w="1445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 acuerdo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Según casos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En desacuerdo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488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Ns</a:t>
                      </a: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/ </a:t>
                      </a:r>
                      <a:r>
                        <a:rPr lang="es-MX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Nc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5091702"/>
                  </a:ext>
                </a:extLst>
              </a:tr>
            </a:tbl>
          </a:graphicData>
        </a:graphic>
      </p:graphicFrame>
      <p:sp>
        <p:nvSpPr>
          <p:cNvPr id="9" name="19 CuadroTexto">
            <a:extLst>
              <a:ext uri="{FF2B5EF4-FFF2-40B4-BE49-F238E27FC236}">
                <a16:creationId xmlns:a16="http://schemas.microsoft.com/office/drawing/2014/main" id="{F9E4E19A-74F0-32AD-D0E7-81958F446EB7}"/>
              </a:ext>
            </a:extLst>
          </p:cNvPr>
          <p:cNvSpPr txBox="1"/>
          <p:nvPr/>
        </p:nvSpPr>
        <p:spPr>
          <a:xfrm>
            <a:off x="5481026" y="2794809"/>
            <a:ext cx="1262252" cy="504767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r>
              <a:rPr lang="es-MX" sz="4000" dirty="0">
                <a:solidFill>
                  <a:srgbClr val="669900"/>
                </a:solidFill>
              </a:rPr>
              <a:t>92%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2809D35-9392-BE77-C40C-98E04EDD8A48}"/>
              </a:ext>
            </a:extLst>
          </p:cNvPr>
          <p:cNvSpPr txBox="1"/>
          <p:nvPr/>
        </p:nvSpPr>
        <p:spPr>
          <a:xfrm>
            <a:off x="7751390" y="2318839"/>
            <a:ext cx="4104456" cy="2939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La atención de urgencias leves por parte de la enfermera está totalmente aceptada por 7 de cada 10 ciudadanos y, según los casos, por el 19%</a:t>
            </a:r>
          </a:p>
          <a:p>
            <a:pPr algn="ctr">
              <a:spcAft>
                <a:spcPts val="600"/>
              </a:spcAft>
            </a:pPr>
            <a:r>
              <a:rPr lang="es-ES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El total, más de 9 de cada 10 ciudadanos respalda la participación de las enfermeras en las urgencias leves </a:t>
            </a:r>
          </a:p>
        </p:txBody>
      </p:sp>
      <p:sp>
        <p:nvSpPr>
          <p:cNvPr id="4" name="3 CuadroTexto">
            <a:extLst>
              <a:ext uri="{FF2B5EF4-FFF2-40B4-BE49-F238E27FC236}">
                <a16:creationId xmlns:a16="http://schemas.microsoft.com/office/drawing/2014/main" id="{69CEFF7D-6CC4-1608-0778-AFC2605EC2E1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D86A011-3624-ECD3-29DE-116AFB3FB743}"/>
              </a:ext>
            </a:extLst>
          </p:cNvPr>
          <p:cNvSpPr txBox="1"/>
          <p:nvPr/>
        </p:nvSpPr>
        <p:spPr>
          <a:xfrm>
            <a:off x="146805" y="837506"/>
            <a:ext cx="97648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49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En qué medida estaría de acuerdo en que las enfermeras deberían:</a:t>
            </a:r>
          </a:p>
          <a:p>
            <a:pPr marL="0" marR="0" lvl="0" indent="0" algn="l" defTabSz="914349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ATENDER URGENCIAS LEVES</a:t>
            </a:r>
          </a:p>
        </p:txBody>
      </p:sp>
    </p:spTree>
    <p:extLst>
      <p:ext uri="{BB962C8B-B14F-4D97-AF65-F5344CB8AC3E}">
        <p14:creationId xmlns:p14="http://schemas.microsoft.com/office/powerpoint/2010/main" val="674934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0CE9B-01B0-611B-AF8D-4930A8EF9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Tabla">
            <a:extLst>
              <a:ext uri="{FF2B5EF4-FFF2-40B4-BE49-F238E27FC236}">
                <a16:creationId xmlns:a16="http://schemas.microsoft.com/office/drawing/2014/main" id="{D9495547-CBF1-015A-C7B6-93D58C6A5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616573"/>
              </p:ext>
            </p:extLst>
          </p:nvPr>
        </p:nvGraphicFramePr>
        <p:xfrm>
          <a:off x="146804" y="1661181"/>
          <a:ext cx="11896803" cy="4288893"/>
        </p:xfrm>
        <a:graphic>
          <a:graphicData uri="http://schemas.openxmlformats.org/drawingml/2006/table">
            <a:tbl>
              <a:tblPr/>
              <a:tblGrid>
                <a:gridCol w="2875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933">
                  <a:extLst>
                    <a:ext uri="{9D8B030D-6E8A-4147-A177-3AD203B41FA5}">
                      <a16:colId xmlns:a16="http://schemas.microsoft.com/office/drawing/2014/main" val="2025308014"/>
                    </a:ext>
                  </a:extLst>
                </a:gridCol>
                <a:gridCol w="2957503">
                  <a:extLst>
                    <a:ext uri="{9D8B030D-6E8A-4147-A177-3AD203B41FA5}">
                      <a16:colId xmlns:a16="http://schemas.microsoft.com/office/drawing/2014/main" val="4124008487"/>
                    </a:ext>
                  </a:extLst>
                </a:gridCol>
                <a:gridCol w="2957503">
                  <a:extLst>
                    <a:ext uri="{9D8B030D-6E8A-4147-A177-3AD203B41FA5}">
                      <a16:colId xmlns:a16="http://schemas.microsoft.com/office/drawing/2014/main" val="167791429"/>
                    </a:ext>
                  </a:extLst>
                </a:gridCol>
              </a:tblGrid>
              <a:tr h="1552893">
                <a:tc>
                  <a:txBody>
                    <a:bodyPr/>
                    <a:lstStyle/>
                    <a:p>
                      <a:pPr algn="r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4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Indicar o prescribir medicamentos dentro de su ámbito de competencias</a:t>
                      </a:r>
                      <a:r>
                        <a:rPr lang="es-E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: paracetamol, ibuprofeno, omeprazol, medicamentos para heridas… </a:t>
                      </a:r>
                      <a:endParaRPr lang="es-E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4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itchFamily="34" charset="0"/>
                          <a:cs typeface="Segoe UI" pitchFamily="34" charset="0"/>
                        </a:rPr>
                        <a:t>Solicitar analíticas o radiografías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4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Atender </a:t>
                      </a:r>
                      <a:br>
                        <a:rPr lang="es-E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</a:br>
                      <a:r>
                        <a:rPr lang="es-E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urgencias leves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u="none" kern="1200" dirty="0">
                          <a:solidFill>
                            <a:srgbClr val="669900"/>
                          </a:solidFill>
                          <a:latin typeface="Segoe UI" pitchFamily="34" charset="0"/>
                          <a:cs typeface="Segoe UI" pitchFamily="34" charset="0"/>
                        </a:rPr>
                        <a:t>De acuerdo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0" kern="1200" dirty="0">
                          <a:solidFill>
                            <a:srgbClr val="66990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61%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49" rtl="0" eaLnBrk="1" fontAlgn="b" latinLnBrk="0" hangingPunct="1"/>
                      <a:r>
                        <a:rPr lang="es-ES" sz="2400" b="0" kern="1200" dirty="0">
                          <a:solidFill>
                            <a:srgbClr val="66990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49" rtl="0" eaLnBrk="1" fontAlgn="b" latinLnBrk="0" hangingPunct="1"/>
                      <a:r>
                        <a:rPr lang="es-ES" sz="2400" b="0" kern="1200" dirty="0">
                          <a:solidFill>
                            <a:srgbClr val="66990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73%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69705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u="none" kern="1200" dirty="0">
                          <a:solidFill>
                            <a:srgbClr val="669900"/>
                          </a:solidFill>
                          <a:latin typeface="Segoe UI" pitchFamily="34" charset="0"/>
                          <a:cs typeface="Segoe UI" pitchFamily="34" charset="0"/>
                        </a:rPr>
                        <a:t>De acuerdo según casos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0" kern="1200" dirty="0">
                          <a:solidFill>
                            <a:srgbClr val="66990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49" rtl="0" eaLnBrk="1" fontAlgn="b" latinLnBrk="0" hangingPunct="1"/>
                      <a:r>
                        <a:rPr lang="es-ES" sz="2400" b="0" kern="1200" dirty="0">
                          <a:solidFill>
                            <a:srgbClr val="66990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49" rtl="0" eaLnBrk="1" fontAlgn="b" latinLnBrk="0" hangingPunct="1"/>
                      <a:r>
                        <a:rPr lang="es-ES" sz="2400" b="0" kern="1200" dirty="0">
                          <a:solidFill>
                            <a:srgbClr val="66990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040590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kern="1200" dirty="0">
                          <a:solidFill>
                            <a:srgbClr val="669900"/>
                          </a:solidFill>
                          <a:latin typeface="Segoe UI" pitchFamily="34" charset="0"/>
                          <a:cs typeface="Segoe UI" pitchFamily="34" charset="0"/>
                        </a:rPr>
                        <a:t>Acuerdo total y parcial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800" b="1" kern="1200" dirty="0">
                          <a:solidFill>
                            <a:srgbClr val="66990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800" b="1" kern="1200" dirty="0">
                          <a:solidFill>
                            <a:srgbClr val="66990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86%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800" b="1" kern="1200" dirty="0">
                          <a:solidFill>
                            <a:srgbClr val="66990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92%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En desacuerdo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108E12D2-1575-6353-DBFA-BD20D7BDC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Resumen de la aceptación de las nuevas funciones enfermeras</a:t>
            </a:r>
          </a:p>
        </p:txBody>
      </p:sp>
      <p:sp>
        <p:nvSpPr>
          <p:cNvPr id="3" name="3 CuadroTexto">
            <a:extLst>
              <a:ext uri="{FF2B5EF4-FFF2-40B4-BE49-F238E27FC236}">
                <a16:creationId xmlns:a16="http://schemas.microsoft.com/office/drawing/2014/main" id="{475E9436-D95B-E6DD-18EC-241CA9A7034B}"/>
              </a:ext>
            </a:extLst>
          </p:cNvPr>
          <p:cNvSpPr txBox="1"/>
          <p:nvPr/>
        </p:nvSpPr>
        <p:spPr>
          <a:xfrm>
            <a:off x="32819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8A867A8-D975-7150-C3C5-4860D4532379}"/>
              </a:ext>
            </a:extLst>
          </p:cNvPr>
          <p:cNvSpPr txBox="1"/>
          <p:nvPr/>
        </p:nvSpPr>
        <p:spPr>
          <a:xfrm>
            <a:off x="146805" y="837506"/>
            <a:ext cx="97648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49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¿En qué medida estaría de acuerdo en que las enfermeras deberían tener las siguientes funciones?</a:t>
            </a:r>
          </a:p>
        </p:txBody>
      </p:sp>
    </p:spTree>
    <p:extLst>
      <p:ext uri="{BB962C8B-B14F-4D97-AF65-F5344CB8AC3E}">
        <p14:creationId xmlns:p14="http://schemas.microsoft.com/office/powerpoint/2010/main" val="35497575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32840" y="2061325"/>
            <a:ext cx="9570279" cy="658917"/>
          </a:xfrm>
          <a:prstGeom prst="rect">
            <a:avLst/>
          </a:prstGeom>
          <a:noFill/>
        </p:spPr>
        <p:txBody>
          <a:bodyPr wrap="square" lIns="103903" tIns="51952" rIns="103903" bIns="51952" rtlCol="0">
            <a:spAutoFit/>
          </a:bodyPr>
          <a:lstStyle/>
          <a:p>
            <a:pPr algn="ctr"/>
            <a:endParaRPr lang="es-ES" sz="3600" dirty="0">
              <a:ln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55046" y="1257679"/>
            <a:ext cx="5760640" cy="1569644"/>
          </a:xfrm>
        </p:spPr>
        <p:txBody>
          <a:bodyPr/>
          <a:lstStyle/>
          <a:p>
            <a:r>
              <a:rPr lang="es-MX" dirty="0"/>
              <a:t>Caracterización</a:t>
            </a:r>
            <a:br>
              <a:rPr lang="es-MX" dirty="0"/>
            </a:br>
            <a:r>
              <a:rPr lang="es-MX" dirty="0"/>
              <a:t>de la muestra</a:t>
            </a:r>
          </a:p>
        </p:txBody>
      </p:sp>
    </p:spTree>
    <p:extLst>
      <p:ext uri="{BB962C8B-B14F-4D97-AF65-F5344CB8AC3E}">
        <p14:creationId xmlns:p14="http://schemas.microsoft.com/office/powerpoint/2010/main" val="36178354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3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094168"/>
              </p:ext>
            </p:extLst>
          </p:nvPr>
        </p:nvGraphicFramePr>
        <p:xfrm>
          <a:off x="1748438" y="1387591"/>
          <a:ext cx="2772000" cy="5029034"/>
        </p:xfrm>
        <a:graphic>
          <a:graphicData uri="http://schemas.openxmlformats.org/drawingml/2006/table">
            <a:tbl>
              <a:tblPr/>
              <a:tblGrid>
                <a:gridCol w="165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Andalucía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Aragón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Asturias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Islas Baleares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Islas Canarias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Cantabria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C. La Mancha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Castilla y León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Cataluña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C. Valenciana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Ceuta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Extremadura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Galicia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Madrid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Melilla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Murcia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Navarra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País Vasco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4686"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 Rioja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20770" y="153907"/>
            <a:ext cx="10444819" cy="523204"/>
          </a:xfrm>
        </p:spPr>
        <p:txBody>
          <a:bodyPr/>
          <a:lstStyle/>
          <a:p>
            <a:r>
              <a:rPr lang="es-ES" dirty="0"/>
              <a:t>Caracterización de la muestra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12864" y="6395611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38" name="37 Gráfico"/>
          <p:cNvGraphicFramePr/>
          <p:nvPr>
            <p:extLst>
              <p:ext uri="{D42A27DB-BD31-4B8C-83A1-F6EECF244321}">
                <p14:modId xmlns:p14="http://schemas.microsoft.com/office/powerpoint/2010/main" val="1458981435"/>
              </p:ext>
            </p:extLst>
          </p:nvPr>
        </p:nvGraphicFramePr>
        <p:xfrm>
          <a:off x="3466772" y="1400830"/>
          <a:ext cx="3299430" cy="5061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39 Rectángulo"/>
          <p:cNvSpPr/>
          <p:nvPr/>
        </p:nvSpPr>
        <p:spPr>
          <a:xfrm>
            <a:off x="1770150" y="1252994"/>
            <a:ext cx="3508768" cy="5209358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lt1"/>
              </a:solidFill>
              <a:latin typeface="Segoe UI" pitchFamily="34" charset="0"/>
            </a:endParaRPr>
          </a:p>
        </p:txBody>
      </p:sp>
      <p:sp>
        <p:nvSpPr>
          <p:cNvPr id="41" name="Rectangle 26"/>
          <p:cNvSpPr txBox="1">
            <a:spLocks noChangeArrowheads="1"/>
          </p:cNvSpPr>
          <p:nvPr/>
        </p:nvSpPr>
        <p:spPr bwMode="auto">
          <a:xfrm>
            <a:off x="1928077" y="1125538"/>
            <a:ext cx="657039" cy="30777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/>
            </a:pPr>
            <a:r>
              <a:rPr lang="es-ES" sz="1400" b="1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CCAA</a:t>
            </a:r>
          </a:p>
        </p:txBody>
      </p:sp>
      <p:sp>
        <p:nvSpPr>
          <p:cNvPr id="54" name="53 Rectángulo"/>
          <p:cNvSpPr/>
          <p:nvPr/>
        </p:nvSpPr>
        <p:spPr>
          <a:xfrm>
            <a:off x="5735166" y="3943722"/>
            <a:ext cx="5164952" cy="251863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lt1"/>
              </a:solidFill>
              <a:latin typeface="Segoe UI" pitchFamily="34" charset="0"/>
            </a:endParaRPr>
          </a:p>
        </p:txBody>
      </p:sp>
      <p:sp>
        <p:nvSpPr>
          <p:cNvPr id="55" name="Rectangle 26"/>
          <p:cNvSpPr txBox="1">
            <a:spLocks noChangeArrowheads="1"/>
          </p:cNvSpPr>
          <p:nvPr/>
        </p:nvSpPr>
        <p:spPr bwMode="auto">
          <a:xfrm>
            <a:off x="5945477" y="3842097"/>
            <a:ext cx="598241" cy="30777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/>
            </a:pPr>
            <a:r>
              <a:rPr lang="es-ES" sz="1400" b="1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Edad</a:t>
            </a:r>
          </a:p>
        </p:txBody>
      </p:sp>
      <p:graphicFrame>
        <p:nvGraphicFramePr>
          <p:cNvPr id="56" name="55 Gráfico"/>
          <p:cNvGraphicFramePr/>
          <p:nvPr>
            <p:extLst>
              <p:ext uri="{D42A27DB-BD31-4B8C-83A1-F6EECF244321}">
                <p14:modId xmlns:p14="http://schemas.microsoft.com/office/powerpoint/2010/main" val="207922159"/>
              </p:ext>
            </p:extLst>
          </p:nvPr>
        </p:nvGraphicFramePr>
        <p:xfrm>
          <a:off x="5945477" y="4386459"/>
          <a:ext cx="4810625" cy="1795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5" name="24 Grupo"/>
          <p:cNvGrpSpPr/>
          <p:nvPr/>
        </p:nvGrpSpPr>
        <p:grpSpPr>
          <a:xfrm>
            <a:off x="7153418" y="1086453"/>
            <a:ext cx="2280791" cy="2259790"/>
            <a:chOff x="-1836712" y="1748238"/>
            <a:chExt cx="4350865" cy="4199535"/>
          </a:xfrm>
        </p:grpSpPr>
        <p:grpSp>
          <p:nvGrpSpPr>
            <p:cNvPr id="28" name="12 Grupo"/>
            <p:cNvGrpSpPr/>
            <p:nvPr/>
          </p:nvGrpSpPr>
          <p:grpSpPr>
            <a:xfrm>
              <a:off x="-1836712" y="1748238"/>
              <a:ext cx="4350865" cy="4199535"/>
              <a:chOff x="4033114" y="2094903"/>
              <a:chExt cx="3610098" cy="3484533"/>
            </a:xfrm>
          </p:grpSpPr>
          <p:graphicFrame>
            <p:nvGraphicFramePr>
              <p:cNvPr id="36" name="13 Gráfico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34114635"/>
                  </p:ext>
                </p:extLst>
              </p:nvPr>
            </p:nvGraphicFramePr>
            <p:xfrm>
              <a:off x="4033114" y="2094903"/>
              <a:ext cx="3610098" cy="3484533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37" name="Freeform 6"/>
              <p:cNvSpPr>
                <a:spLocks noEditPoints="1"/>
              </p:cNvSpPr>
              <p:nvPr/>
            </p:nvSpPr>
            <p:spPr bwMode="auto">
              <a:xfrm>
                <a:off x="4325500" y="2307135"/>
                <a:ext cx="3025327" cy="3025327"/>
              </a:xfrm>
              <a:custGeom>
                <a:avLst/>
                <a:gdLst>
                  <a:gd name="T0" fmla="*/ 0 w 2389"/>
                  <a:gd name="T1" fmla="*/ 0 h 2389"/>
                  <a:gd name="T2" fmla="*/ 0 w 2389"/>
                  <a:gd name="T3" fmla="*/ 2389 h 2389"/>
                  <a:gd name="T4" fmla="*/ 2389 w 2389"/>
                  <a:gd name="T5" fmla="*/ 2389 h 2389"/>
                  <a:gd name="T6" fmla="*/ 2389 w 2389"/>
                  <a:gd name="T7" fmla="*/ 0 h 2389"/>
                  <a:gd name="T8" fmla="*/ 0 w 2389"/>
                  <a:gd name="T9" fmla="*/ 0 h 2389"/>
                  <a:gd name="T10" fmla="*/ 1195 w 2389"/>
                  <a:gd name="T11" fmla="*/ 2223 h 2389"/>
                  <a:gd name="T12" fmla="*/ 167 w 2389"/>
                  <a:gd name="T13" fmla="*/ 1195 h 2389"/>
                  <a:gd name="T14" fmla="*/ 1195 w 2389"/>
                  <a:gd name="T15" fmla="*/ 167 h 2389"/>
                  <a:gd name="T16" fmla="*/ 2223 w 2389"/>
                  <a:gd name="T17" fmla="*/ 1195 h 2389"/>
                  <a:gd name="T18" fmla="*/ 1195 w 2389"/>
                  <a:gd name="T19" fmla="*/ 2223 h 2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89" h="2389">
                    <a:moveTo>
                      <a:pt x="0" y="0"/>
                    </a:moveTo>
                    <a:cubicBezTo>
                      <a:pt x="0" y="2389"/>
                      <a:pt x="0" y="2389"/>
                      <a:pt x="0" y="2389"/>
                    </a:cubicBezTo>
                    <a:cubicBezTo>
                      <a:pt x="2389" y="2389"/>
                      <a:pt x="2389" y="2389"/>
                      <a:pt x="2389" y="2389"/>
                    </a:cubicBezTo>
                    <a:cubicBezTo>
                      <a:pt x="2389" y="0"/>
                      <a:pt x="2389" y="0"/>
                      <a:pt x="2389" y="0"/>
                    </a:cubicBezTo>
                    <a:lnTo>
                      <a:pt x="0" y="0"/>
                    </a:lnTo>
                    <a:close/>
                    <a:moveTo>
                      <a:pt x="1195" y="2223"/>
                    </a:moveTo>
                    <a:cubicBezTo>
                      <a:pt x="627" y="2223"/>
                      <a:pt x="167" y="1762"/>
                      <a:pt x="167" y="1195"/>
                    </a:cubicBezTo>
                    <a:cubicBezTo>
                      <a:pt x="167" y="627"/>
                      <a:pt x="627" y="167"/>
                      <a:pt x="1195" y="167"/>
                    </a:cubicBezTo>
                    <a:cubicBezTo>
                      <a:pt x="1762" y="167"/>
                      <a:pt x="2223" y="627"/>
                      <a:pt x="2223" y="1195"/>
                    </a:cubicBezTo>
                    <a:cubicBezTo>
                      <a:pt x="2223" y="1762"/>
                      <a:pt x="1762" y="2223"/>
                      <a:pt x="1195" y="222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endParaRPr lang="es-ES" dirty="0">
                  <a:latin typeface="Segoe UI" panose="020B0502040204020203" pitchFamily="34" charset="0"/>
                  <a:ea typeface="Segoe UI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9" name="23 Grupo"/>
            <p:cNvGrpSpPr/>
            <p:nvPr/>
          </p:nvGrpSpPr>
          <p:grpSpPr>
            <a:xfrm>
              <a:off x="-731540" y="2755030"/>
              <a:ext cx="2192035" cy="2144079"/>
              <a:chOff x="5436096" y="1473200"/>
              <a:chExt cx="3994222" cy="3906838"/>
            </a:xfrm>
            <a:solidFill>
              <a:schemeClr val="bg1">
                <a:alpha val="48000"/>
              </a:schemeClr>
            </a:solidFill>
          </p:grpSpPr>
          <p:grpSp>
            <p:nvGrpSpPr>
              <p:cNvPr id="30" name="Group 5"/>
              <p:cNvGrpSpPr>
                <a:grpSpLocks noChangeAspect="1"/>
              </p:cNvGrpSpPr>
              <p:nvPr/>
            </p:nvGrpSpPr>
            <p:grpSpPr bwMode="auto">
              <a:xfrm>
                <a:off x="7438005" y="1473200"/>
                <a:ext cx="1992313" cy="3906838"/>
                <a:chOff x="2253" y="928"/>
                <a:chExt cx="1255" cy="2461"/>
              </a:xfrm>
              <a:grpFill/>
            </p:grpSpPr>
            <p:sp>
              <p:nvSpPr>
                <p:cNvPr id="34" name="Freeform 6"/>
                <p:cNvSpPr>
                  <a:spLocks noEditPoints="1"/>
                </p:cNvSpPr>
                <p:nvPr/>
              </p:nvSpPr>
              <p:spPr bwMode="auto">
                <a:xfrm>
                  <a:off x="2568" y="928"/>
                  <a:ext cx="616" cy="616"/>
                </a:xfrm>
                <a:custGeom>
                  <a:avLst/>
                  <a:gdLst>
                    <a:gd name="T0" fmla="*/ 261 w 261"/>
                    <a:gd name="T1" fmla="*/ 130 h 261"/>
                    <a:gd name="T2" fmla="*/ 131 w 261"/>
                    <a:gd name="T3" fmla="*/ 261 h 261"/>
                    <a:gd name="T4" fmla="*/ 0 w 261"/>
                    <a:gd name="T5" fmla="*/ 130 h 261"/>
                    <a:gd name="T6" fmla="*/ 131 w 261"/>
                    <a:gd name="T7" fmla="*/ 0 h 261"/>
                    <a:gd name="T8" fmla="*/ 261 w 261"/>
                    <a:gd name="T9" fmla="*/ 130 h 261"/>
                    <a:gd name="T10" fmla="*/ 261 w 261"/>
                    <a:gd name="T11" fmla="*/ 130 h 261"/>
                    <a:gd name="T12" fmla="*/ 261 w 261"/>
                    <a:gd name="T13" fmla="*/ 130 h 2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61" h="261">
                      <a:moveTo>
                        <a:pt x="261" y="130"/>
                      </a:moveTo>
                      <a:cubicBezTo>
                        <a:pt x="261" y="202"/>
                        <a:pt x="203" y="261"/>
                        <a:pt x="131" y="261"/>
                      </a:cubicBezTo>
                      <a:cubicBezTo>
                        <a:pt x="59" y="261"/>
                        <a:pt x="0" y="202"/>
                        <a:pt x="0" y="130"/>
                      </a:cubicBezTo>
                      <a:cubicBezTo>
                        <a:pt x="0" y="58"/>
                        <a:pt x="59" y="0"/>
                        <a:pt x="131" y="0"/>
                      </a:cubicBezTo>
                      <a:cubicBezTo>
                        <a:pt x="203" y="0"/>
                        <a:pt x="261" y="58"/>
                        <a:pt x="261" y="130"/>
                      </a:cubicBezTo>
                      <a:close/>
                      <a:moveTo>
                        <a:pt x="261" y="130"/>
                      </a:moveTo>
                      <a:cubicBezTo>
                        <a:pt x="261" y="130"/>
                        <a:pt x="261" y="130"/>
                        <a:pt x="261" y="130"/>
                      </a:cubicBezTo>
                    </a:path>
                  </a:pathLst>
                </a:custGeom>
                <a:grpFill/>
                <a:ln w="412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endParaRPr lang="es-ES" dirty="0">
                    <a:latin typeface="Segoe UI" panose="020B0502040204020203" pitchFamily="34" charset="0"/>
                    <a:ea typeface="Segoe UI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35" name="Freeform 7"/>
                <p:cNvSpPr>
                  <a:spLocks noEditPoints="1"/>
                </p:cNvSpPr>
                <p:nvPr/>
              </p:nvSpPr>
              <p:spPr bwMode="auto">
                <a:xfrm>
                  <a:off x="2253" y="1620"/>
                  <a:ext cx="1255" cy="1769"/>
                </a:xfrm>
                <a:custGeom>
                  <a:avLst/>
                  <a:gdLst>
                    <a:gd name="T0" fmla="*/ 520 w 531"/>
                    <a:gd name="T1" fmla="*/ 303 h 749"/>
                    <a:gd name="T2" fmla="*/ 409 w 531"/>
                    <a:gd name="T3" fmla="*/ 32 h 749"/>
                    <a:gd name="T4" fmla="*/ 371 w 531"/>
                    <a:gd name="T5" fmla="*/ 0 h 749"/>
                    <a:gd name="T6" fmla="*/ 173 w 531"/>
                    <a:gd name="T7" fmla="*/ 0 h 749"/>
                    <a:gd name="T8" fmla="*/ 126 w 531"/>
                    <a:gd name="T9" fmla="*/ 33 h 749"/>
                    <a:gd name="T10" fmla="*/ 11 w 531"/>
                    <a:gd name="T11" fmla="*/ 301 h 749"/>
                    <a:gd name="T12" fmla="*/ 31 w 531"/>
                    <a:gd name="T13" fmla="*/ 362 h 749"/>
                    <a:gd name="T14" fmla="*/ 91 w 531"/>
                    <a:gd name="T15" fmla="*/ 342 h 749"/>
                    <a:gd name="T16" fmla="*/ 100 w 531"/>
                    <a:gd name="T17" fmla="*/ 324 h 749"/>
                    <a:gd name="T18" fmla="*/ 102 w 531"/>
                    <a:gd name="T19" fmla="*/ 324 h 749"/>
                    <a:gd name="T20" fmla="*/ 78 w 531"/>
                    <a:gd name="T21" fmla="*/ 457 h 749"/>
                    <a:gd name="T22" fmla="*/ 109 w 531"/>
                    <a:gd name="T23" fmla="*/ 495 h 749"/>
                    <a:gd name="T24" fmla="*/ 159 w 531"/>
                    <a:gd name="T25" fmla="*/ 495 h 749"/>
                    <a:gd name="T26" fmla="*/ 162 w 531"/>
                    <a:gd name="T27" fmla="*/ 497 h 749"/>
                    <a:gd name="T28" fmla="*/ 162 w 531"/>
                    <a:gd name="T29" fmla="*/ 698 h 749"/>
                    <a:gd name="T30" fmla="*/ 209 w 531"/>
                    <a:gd name="T31" fmla="*/ 749 h 749"/>
                    <a:gd name="T32" fmla="*/ 256 w 531"/>
                    <a:gd name="T33" fmla="*/ 698 h 749"/>
                    <a:gd name="T34" fmla="*/ 256 w 531"/>
                    <a:gd name="T35" fmla="*/ 497 h 749"/>
                    <a:gd name="T36" fmla="*/ 258 w 531"/>
                    <a:gd name="T37" fmla="*/ 495 h 749"/>
                    <a:gd name="T38" fmla="*/ 270 w 531"/>
                    <a:gd name="T39" fmla="*/ 495 h 749"/>
                    <a:gd name="T40" fmla="*/ 272 w 531"/>
                    <a:gd name="T41" fmla="*/ 497 h 749"/>
                    <a:gd name="T42" fmla="*/ 272 w 531"/>
                    <a:gd name="T43" fmla="*/ 698 h 749"/>
                    <a:gd name="T44" fmla="*/ 318 w 531"/>
                    <a:gd name="T45" fmla="*/ 749 h 749"/>
                    <a:gd name="T46" fmla="*/ 365 w 531"/>
                    <a:gd name="T47" fmla="*/ 698 h 749"/>
                    <a:gd name="T48" fmla="*/ 365 w 531"/>
                    <a:gd name="T49" fmla="*/ 498 h 749"/>
                    <a:gd name="T50" fmla="*/ 369 w 531"/>
                    <a:gd name="T51" fmla="*/ 495 h 749"/>
                    <a:gd name="T52" fmla="*/ 423 w 531"/>
                    <a:gd name="T53" fmla="*/ 495 h 749"/>
                    <a:gd name="T54" fmla="*/ 454 w 531"/>
                    <a:gd name="T55" fmla="*/ 457 h 749"/>
                    <a:gd name="T56" fmla="*/ 432 w 531"/>
                    <a:gd name="T57" fmla="*/ 321 h 749"/>
                    <a:gd name="T58" fmla="*/ 445 w 531"/>
                    <a:gd name="T59" fmla="*/ 342 h 749"/>
                    <a:gd name="T60" fmla="*/ 498 w 531"/>
                    <a:gd name="T61" fmla="*/ 364 h 749"/>
                    <a:gd name="T62" fmla="*/ 520 w 531"/>
                    <a:gd name="T63" fmla="*/ 303 h 749"/>
                    <a:gd name="T64" fmla="*/ 520 w 531"/>
                    <a:gd name="T65" fmla="*/ 303 h 749"/>
                    <a:gd name="T66" fmla="*/ 520 w 531"/>
                    <a:gd name="T67" fmla="*/ 303 h 7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31" h="749">
                      <a:moveTo>
                        <a:pt x="520" y="303"/>
                      </a:moveTo>
                      <a:cubicBezTo>
                        <a:pt x="409" y="32"/>
                        <a:pt x="409" y="32"/>
                        <a:pt x="409" y="32"/>
                      </a:cubicBezTo>
                      <a:cubicBezTo>
                        <a:pt x="402" y="19"/>
                        <a:pt x="397" y="0"/>
                        <a:pt x="371" y="0"/>
                      </a:cubicBezTo>
                      <a:cubicBezTo>
                        <a:pt x="173" y="0"/>
                        <a:pt x="173" y="0"/>
                        <a:pt x="173" y="0"/>
                      </a:cubicBezTo>
                      <a:cubicBezTo>
                        <a:pt x="147" y="0"/>
                        <a:pt x="134" y="17"/>
                        <a:pt x="126" y="33"/>
                      </a:cubicBezTo>
                      <a:cubicBezTo>
                        <a:pt x="11" y="301"/>
                        <a:pt x="11" y="301"/>
                        <a:pt x="11" y="301"/>
                      </a:cubicBezTo>
                      <a:cubicBezTo>
                        <a:pt x="0" y="324"/>
                        <a:pt x="9" y="351"/>
                        <a:pt x="31" y="362"/>
                      </a:cubicBezTo>
                      <a:cubicBezTo>
                        <a:pt x="53" y="373"/>
                        <a:pt x="80" y="364"/>
                        <a:pt x="91" y="342"/>
                      </a:cubicBezTo>
                      <a:cubicBezTo>
                        <a:pt x="100" y="324"/>
                        <a:pt x="100" y="324"/>
                        <a:pt x="100" y="324"/>
                      </a:cubicBezTo>
                      <a:cubicBezTo>
                        <a:pt x="100" y="324"/>
                        <a:pt x="103" y="319"/>
                        <a:pt x="102" y="324"/>
                      </a:cubicBezTo>
                      <a:cubicBezTo>
                        <a:pt x="96" y="357"/>
                        <a:pt x="78" y="457"/>
                        <a:pt x="78" y="457"/>
                      </a:cubicBezTo>
                      <a:cubicBezTo>
                        <a:pt x="74" y="478"/>
                        <a:pt x="88" y="495"/>
                        <a:pt x="109" y="495"/>
                      </a:cubicBezTo>
                      <a:cubicBezTo>
                        <a:pt x="159" y="495"/>
                        <a:pt x="159" y="495"/>
                        <a:pt x="159" y="495"/>
                      </a:cubicBezTo>
                      <a:cubicBezTo>
                        <a:pt x="163" y="495"/>
                        <a:pt x="162" y="497"/>
                        <a:pt x="162" y="497"/>
                      </a:cubicBezTo>
                      <a:cubicBezTo>
                        <a:pt x="162" y="698"/>
                        <a:pt x="162" y="698"/>
                        <a:pt x="162" y="698"/>
                      </a:cubicBezTo>
                      <a:cubicBezTo>
                        <a:pt x="162" y="731"/>
                        <a:pt x="183" y="749"/>
                        <a:pt x="209" y="749"/>
                      </a:cubicBezTo>
                      <a:cubicBezTo>
                        <a:pt x="235" y="749"/>
                        <a:pt x="256" y="731"/>
                        <a:pt x="256" y="698"/>
                      </a:cubicBezTo>
                      <a:cubicBezTo>
                        <a:pt x="256" y="497"/>
                        <a:pt x="256" y="497"/>
                        <a:pt x="256" y="497"/>
                      </a:cubicBezTo>
                      <a:cubicBezTo>
                        <a:pt x="256" y="497"/>
                        <a:pt x="255" y="495"/>
                        <a:pt x="258" y="495"/>
                      </a:cubicBezTo>
                      <a:cubicBezTo>
                        <a:pt x="260" y="495"/>
                        <a:pt x="267" y="495"/>
                        <a:pt x="270" y="495"/>
                      </a:cubicBezTo>
                      <a:cubicBezTo>
                        <a:pt x="272" y="495"/>
                        <a:pt x="272" y="497"/>
                        <a:pt x="272" y="497"/>
                      </a:cubicBezTo>
                      <a:cubicBezTo>
                        <a:pt x="272" y="698"/>
                        <a:pt x="272" y="698"/>
                        <a:pt x="272" y="698"/>
                      </a:cubicBezTo>
                      <a:cubicBezTo>
                        <a:pt x="272" y="731"/>
                        <a:pt x="293" y="749"/>
                        <a:pt x="318" y="749"/>
                      </a:cubicBezTo>
                      <a:cubicBezTo>
                        <a:pt x="344" y="749"/>
                        <a:pt x="365" y="731"/>
                        <a:pt x="365" y="698"/>
                      </a:cubicBezTo>
                      <a:cubicBezTo>
                        <a:pt x="365" y="498"/>
                        <a:pt x="365" y="498"/>
                        <a:pt x="365" y="498"/>
                      </a:cubicBezTo>
                      <a:cubicBezTo>
                        <a:pt x="365" y="498"/>
                        <a:pt x="365" y="495"/>
                        <a:pt x="369" y="495"/>
                      </a:cubicBezTo>
                      <a:cubicBezTo>
                        <a:pt x="423" y="495"/>
                        <a:pt x="423" y="495"/>
                        <a:pt x="423" y="495"/>
                      </a:cubicBezTo>
                      <a:cubicBezTo>
                        <a:pt x="444" y="495"/>
                        <a:pt x="458" y="478"/>
                        <a:pt x="454" y="457"/>
                      </a:cubicBezTo>
                      <a:cubicBezTo>
                        <a:pt x="454" y="457"/>
                        <a:pt x="437" y="350"/>
                        <a:pt x="432" y="321"/>
                      </a:cubicBezTo>
                      <a:cubicBezTo>
                        <a:pt x="431" y="313"/>
                        <a:pt x="445" y="342"/>
                        <a:pt x="445" y="342"/>
                      </a:cubicBezTo>
                      <a:cubicBezTo>
                        <a:pt x="455" y="365"/>
                        <a:pt x="476" y="374"/>
                        <a:pt x="498" y="364"/>
                      </a:cubicBezTo>
                      <a:cubicBezTo>
                        <a:pt x="521" y="353"/>
                        <a:pt x="531" y="326"/>
                        <a:pt x="520" y="303"/>
                      </a:cubicBezTo>
                      <a:close/>
                      <a:moveTo>
                        <a:pt x="520" y="303"/>
                      </a:moveTo>
                      <a:cubicBezTo>
                        <a:pt x="520" y="303"/>
                        <a:pt x="520" y="303"/>
                        <a:pt x="520" y="303"/>
                      </a:cubicBezTo>
                    </a:path>
                  </a:pathLst>
                </a:custGeom>
                <a:grpFill/>
                <a:ln w="412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endParaRPr lang="es-ES" dirty="0">
                    <a:latin typeface="Segoe UI" panose="020B0502040204020203" pitchFamily="34" charset="0"/>
                    <a:ea typeface="Segoe UI" pitchFamily="34" charset="0"/>
                    <a:cs typeface="Segoe UI" panose="020B0502040204020203" pitchFamily="34" charset="0"/>
                  </a:endParaRPr>
                </a:p>
              </p:txBody>
            </p:sp>
          </p:grpSp>
          <p:grpSp>
            <p:nvGrpSpPr>
              <p:cNvPr id="31" name="Group 11"/>
              <p:cNvGrpSpPr>
                <a:grpSpLocks noChangeAspect="1"/>
              </p:cNvGrpSpPr>
              <p:nvPr/>
            </p:nvGrpSpPr>
            <p:grpSpPr bwMode="auto">
              <a:xfrm>
                <a:off x="5436096" y="1485900"/>
                <a:ext cx="1909762" cy="3892551"/>
                <a:chOff x="2278" y="936"/>
                <a:chExt cx="1203" cy="2452"/>
              </a:xfrm>
              <a:grpFill/>
            </p:grpSpPr>
            <p:sp>
              <p:nvSpPr>
                <p:cNvPr id="32" name="Freeform 12"/>
                <p:cNvSpPr>
                  <a:spLocks noEditPoints="1"/>
                </p:cNvSpPr>
                <p:nvPr/>
              </p:nvSpPr>
              <p:spPr bwMode="auto">
                <a:xfrm>
                  <a:off x="2278" y="1619"/>
                  <a:ext cx="1203" cy="1769"/>
                </a:xfrm>
                <a:custGeom>
                  <a:avLst/>
                  <a:gdLst>
                    <a:gd name="T0" fmla="*/ 408 w 509"/>
                    <a:gd name="T1" fmla="*/ 32 h 749"/>
                    <a:gd name="T2" fmla="*/ 358 w 509"/>
                    <a:gd name="T3" fmla="*/ 0 h 749"/>
                    <a:gd name="T4" fmla="*/ 340 w 509"/>
                    <a:gd name="T5" fmla="*/ 0 h 749"/>
                    <a:gd name="T6" fmla="*/ 151 w 509"/>
                    <a:gd name="T7" fmla="*/ 0 h 749"/>
                    <a:gd name="T8" fmla="*/ 101 w 509"/>
                    <a:gd name="T9" fmla="*/ 32 h 749"/>
                    <a:gd name="T10" fmla="*/ 9 w 509"/>
                    <a:gd name="T11" fmla="*/ 311 h 749"/>
                    <a:gd name="T12" fmla="*/ 35 w 509"/>
                    <a:gd name="T13" fmla="*/ 370 h 749"/>
                    <a:gd name="T14" fmla="*/ 93 w 509"/>
                    <a:gd name="T15" fmla="*/ 343 h 749"/>
                    <a:gd name="T16" fmla="*/ 118 w 509"/>
                    <a:gd name="T17" fmla="*/ 278 h 749"/>
                    <a:gd name="T18" fmla="*/ 119 w 509"/>
                    <a:gd name="T19" fmla="*/ 300 h 749"/>
                    <a:gd name="T20" fmla="*/ 119 w 509"/>
                    <a:gd name="T21" fmla="*/ 687 h 749"/>
                    <a:gd name="T22" fmla="*/ 180 w 509"/>
                    <a:gd name="T23" fmla="*/ 749 h 749"/>
                    <a:gd name="T24" fmla="*/ 241 w 509"/>
                    <a:gd name="T25" fmla="*/ 687 h 749"/>
                    <a:gd name="T26" fmla="*/ 241 w 509"/>
                    <a:gd name="T27" fmla="*/ 434 h 749"/>
                    <a:gd name="T28" fmla="*/ 243 w 509"/>
                    <a:gd name="T29" fmla="*/ 432 h 749"/>
                    <a:gd name="T30" fmla="*/ 266 w 509"/>
                    <a:gd name="T31" fmla="*/ 432 h 749"/>
                    <a:gd name="T32" fmla="*/ 268 w 509"/>
                    <a:gd name="T33" fmla="*/ 434 h 749"/>
                    <a:gd name="T34" fmla="*/ 268 w 509"/>
                    <a:gd name="T35" fmla="*/ 687 h 749"/>
                    <a:gd name="T36" fmla="*/ 329 w 509"/>
                    <a:gd name="T37" fmla="*/ 749 h 749"/>
                    <a:gd name="T38" fmla="*/ 389 w 509"/>
                    <a:gd name="T39" fmla="*/ 687 h 749"/>
                    <a:gd name="T40" fmla="*/ 389 w 509"/>
                    <a:gd name="T41" fmla="*/ 300 h 749"/>
                    <a:gd name="T42" fmla="*/ 392 w 509"/>
                    <a:gd name="T43" fmla="*/ 280 h 749"/>
                    <a:gd name="T44" fmla="*/ 415 w 509"/>
                    <a:gd name="T45" fmla="*/ 343 h 749"/>
                    <a:gd name="T46" fmla="*/ 473 w 509"/>
                    <a:gd name="T47" fmla="*/ 370 h 749"/>
                    <a:gd name="T48" fmla="*/ 500 w 509"/>
                    <a:gd name="T49" fmla="*/ 311 h 749"/>
                    <a:gd name="T50" fmla="*/ 408 w 509"/>
                    <a:gd name="T51" fmla="*/ 32 h 749"/>
                    <a:gd name="T52" fmla="*/ 408 w 509"/>
                    <a:gd name="T53" fmla="*/ 32 h 749"/>
                    <a:gd name="T54" fmla="*/ 408 w 509"/>
                    <a:gd name="T55" fmla="*/ 32 h 7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509" h="749">
                      <a:moveTo>
                        <a:pt x="408" y="32"/>
                      </a:moveTo>
                      <a:cubicBezTo>
                        <a:pt x="400" y="12"/>
                        <a:pt x="379" y="0"/>
                        <a:pt x="358" y="0"/>
                      </a:cubicBezTo>
                      <a:cubicBezTo>
                        <a:pt x="348" y="0"/>
                        <a:pt x="347" y="0"/>
                        <a:pt x="340" y="0"/>
                      </a:cubicBezTo>
                      <a:cubicBezTo>
                        <a:pt x="151" y="0"/>
                        <a:pt x="151" y="0"/>
                        <a:pt x="151" y="0"/>
                      </a:cubicBezTo>
                      <a:cubicBezTo>
                        <a:pt x="126" y="0"/>
                        <a:pt x="108" y="12"/>
                        <a:pt x="101" y="32"/>
                      </a:cubicBezTo>
                      <a:cubicBezTo>
                        <a:pt x="9" y="311"/>
                        <a:pt x="9" y="311"/>
                        <a:pt x="9" y="311"/>
                      </a:cubicBezTo>
                      <a:cubicBezTo>
                        <a:pt x="0" y="335"/>
                        <a:pt x="12" y="361"/>
                        <a:pt x="35" y="370"/>
                      </a:cubicBezTo>
                      <a:cubicBezTo>
                        <a:pt x="59" y="379"/>
                        <a:pt x="85" y="367"/>
                        <a:pt x="93" y="343"/>
                      </a:cubicBezTo>
                      <a:cubicBezTo>
                        <a:pt x="118" y="278"/>
                        <a:pt x="118" y="278"/>
                        <a:pt x="118" y="278"/>
                      </a:cubicBezTo>
                      <a:cubicBezTo>
                        <a:pt x="118" y="278"/>
                        <a:pt x="119" y="271"/>
                        <a:pt x="119" y="300"/>
                      </a:cubicBezTo>
                      <a:cubicBezTo>
                        <a:pt x="119" y="687"/>
                        <a:pt x="119" y="687"/>
                        <a:pt x="119" y="687"/>
                      </a:cubicBezTo>
                      <a:cubicBezTo>
                        <a:pt x="119" y="721"/>
                        <a:pt x="147" y="749"/>
                        <a:pt x="180" y="749"/>
                      </a:cubicBezTo>
                      <a:cubicBezTo>
                        <a:pt x="214" y="749"/>
                        <a:pt x="241" y="721"/>
                        <a:pt x="241" y="687"/>
                      </a:cubicBezTo>
                      <a:cubicBezTo>
                        <a:pt x="241" y="434"/>
                        <a:pt x="241" y="434"/>
                        <a:pt x="241" y="434"/>
                      </a:cubicBezTo>
                      <a:cubicBezTo>
                        <a:pt x="241" y="434"/>
                        <a:pt x="241" y="432"/>
                        <a:pt x="243" y="432"/>
                      </a:cubicBezTo>
                      <a:cubicBezTo>
                        <a:pt x="266" y="432"/>
                        <a:pt x="266" y="432"/>
                        <a:pt x="266" y="432"/>
                      </a:cubicBezTo>
                      <a:cubicBezTo>
                        <a:pt x="268" y="432"/>
                        <a:pt x="268" y="434"/>
                        <a:pt x="268" y="434"/>
                      </a:cubicBezTo>
                      <a:cubicBezTo>
                        <a:pt x="268" y="687"/>
                        <a:pt x="268" y="687"/>
                        <a:pt x="268" y="687"/>
                      </a:cubicBezTo>
                      <a:cubicBezTo>
                        <a:pt x="268" y="721"/>
                        <a:pt x="295" y="749"/>
                        <a:pt x="329" y="749"/>
                      </a:cubicBezTo>
                      <a:cubicBezTo>
                        <a:pt x="362" y="749"/>
                        <a:pt x="389" y="721"/>
                        <a:pt x="389" y="687"/>
                      </a:cubicBezTo>
                      <a:cubicBezTo>
                        <a:pt x="389" y="300"/>
                        <a:pt x="389" y="300"/>
                        <a:pt x="389" y="300"/>
                      </a:cubicBezTo>
                      <a:cubicBezTo>
                        <a:pt x="389" y="271"/>
                        <a:pt x="392" y="280"/>
                        <a:pt x="392" y="280"/>
                      </a:cubicBezTo>
                      <a:cubicBezTo>
                        <a:pt x="415" y="343"/>
                        <a:pt x="415" y="343"/>
                        <a:pt x="415" y="343"/>
                      </a:cubicBezTo>
                      <a:cubicBezTo>
                        <a:pt x="424" y="367"/>
                        <a:pt x="450" y="379"/>
                        <a:pt x="473" y="370"/>
                      </a:cubicBezTo>
                      <a:cubicBezTo>
                        <a:pt x="497" y="361"/>
                        <a:pt x="509" y="335"/>
                        <a:pt x="500" y="311"/>
                      </a:cubicBezTo>
                      <a:lnTo>
                        <a:pt x="408" y="32"/>
                      </a:lnTo>
                      <a:close/>
                      <a:moveTo>
                        <a:pt x="408" y="32"/>
                      </a:moveTo>
                      <a:cubicBezTo>
                        <a:pt x="408" y="32"/>
                        <a:pt x="408" y="32"/>
                        <a:pt x="408" y="32"/>
                      </a:cubicBezTo>
                    </a:path>
                  </a:pathLst>
                </a:custGeom>
                <a:grpFill/>
                <a:ln w="412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endParaRPr lang="es-ES" dirty="0">
                    <a:latin typeface="Segoe UI" panose="020B0502040204020203" pitchFamily="34" charset="0"/>
                    <a:ea typeface="Segoe UI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33" name="Freeform 13"/>
                <p:cNvSpPr>
                  <a:spLocks noEditPoints="1"/>
                </p:cNvSpPr>
                <p:nvPr/>
              </p:nvSpPr>
              <p:spPr bwMode="auto">
                <a:xfrm>
                  <a:off x="2574" y="936"/>
                  <a:ext cx="616" cy="610"/>
                </a:xfrm>
                <a:custGeom>
                  <a:avLst/>
                  <a:gdLst>
                    <a:gd name="T0" fmla="*/ 261 w 261"/>
                    <a:gd name="T1" fmla="*/ 129 h 258"/>
                    <a:gd name="T2" fmla="*/ 131 w 261"/>
                    <a:gd name="T3" fmla="*/ 258 h 258"/>
                    <a:gd name="T4" fmla="*/ 0 w 261"/>
                    <a:gd name="T5" fmla="*/ 129 h 258"/>
                    <a:gd name="T6" fmla="*/ 131 w 261"/>
                    <a:gd name="T7" fmla="*/ 0 h 258"/>
                    <a:gd name="T8" fmla="*/ 261 w 261"/>
                    <a:gd name="T9" fmla="*/ 129 h 258"/>
                    <a:gd name="T10" fmla="*/ 261 w 261"/>
                    <a:gd name="T11" fmla="*/ 129 h 258"/>
                    <a:gd name="T12" fmla="*/ 261 w 261"/>
                    <a:gd name="T13" fmla="*/ 129 h 2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61" h="258">
                      <a:moveTo>
                        <a:pt x="261" y="129"/>
                      </a:moveTo>
                      <a:cubicBezTo>
                        <a:pt x="261" y="200"/>
                        <a:pt x="203" y="258"/>
                        <a:pt x="131" y="258"/>
                      </a:cubicBezTo>
                      <a:cubicBezTo>
                        <a:pt x="59" y="258"/>
                        <a:pt x="0" y="200"/>
                        <a:pt x="0" y="129"/>
                      </a:cubicBezTo>
                      <a:cubicBezTo>
                        <a:pt x="0" y="58"/>
                        <a:pt x="59" y="0"/>
                        <a:pt x="131" y="0"/>
                      </a:cubicBezTo>
                      <a:cubicBezTo>
                        <a:pt x="203" y="0"/>
                        <a:pt x="261" y="58"/>
                        <a:pt x="261" y="129"/>
                      </a:cubicBezTo>
                      <a:close/>
                      <a:moveTo>
                        <a:pt x="261" y="129"/>
                      </a:moveTo>
                      <a:cubicBezTo>
                        <a:pt x="261" y="129"/>
                        <a:pt x="261" y="129"/>
                        <a:pt x="261" y="129"/>
                      </a:cubicBezTo>
                    </a:path>
                  </a:pathLst>
                </a:custGeom>
                <a:grpFill/>
                <a:ln w="412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endParaRPr lang="es-ES" dirty="0">
                    <a:latin typeface="Segoe UI" panose="020B0502040204020203" pitchFamily="34" charset="0"/>
                    <a:ea typeface="Segoe UI" pitchFamily="34" charset="0"/>
                    <a:cs typeface="Segoe UI" panose="020B0502040204020203" pitchFamily="34" charset="0"/>
                  </a:endParaRPr>
                </a:p>
              </p:txBody>
            </p:sp>
          </p:grpSp>
        </p:grpSp>
      </p:grpSp>
      <p:sp>
        <p:nvSpPr>
          <p:cNvPr id="26" name="27 CuadroTexto"/>
          <p:cNvSpPr txBox="1"/>
          <p:nvPr/>
        </p:nvSpPr>
        <p:spPr>
          <a:xfrm>
            <a:off x="6455246" y="3016163"/>
            <a:ext cx="1826431" cy="61555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s-ES" b="1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Hombre</a:t>
            </a:r>
          </a:p>
          <a:p>
            <a:pPr algn="r"/>
            <a:r>
              <a:rPr lang="es-ES" sz="2000" b="1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49%</a:t>
            </a:r>
          </a:p>
        </p:txBody>
      </p:sp>
      <p:sp>
        <p:nvSpPr>
          <p:cNvPr id="27" name="28 CuadroTexto"/>
          <p:cNvSpPr txBox="1"/>
          <p:nvPr/>
        </p:nvSpPr>
        <p:spPr>
          <a:xfrm>
            <a:off x="8308697" y="3016160"/>
            <a:ext cx="1826431" cy="61555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ES" b="1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Mujer</a:t>
            </a:r>
          </a:p>
          <a:p>
            <a:r>
              <a:rPr lang="es-ES" sz="2000" b="1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51%</a:t>
            </a:r>
          </a:p>
        </p:txBody>
      </p:sp>
      <p:sp>
        <p:nvSpPr>
          <p:cNvPr id="42" name="41 Rectángulo"/>
          <p:cNvSpPr/>
          <p:nvPr/>
        </p:nvSpPr>
        <p:spPr>
          <a:xfrm>
            <a:off x="5735166" y="1252994"/>
            <a:ext cx="5164952" cy="2545062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lt1"/>
              </a:solidFill>
              <a:latin typeface="Segoe UI" pitchFamily="34" charset="0"/>
            </a:endParaRPr>
          </a:p>
        </p:txBody>
      </p:sp>
      <p:sp>
        <p:nvSpPr>
          <p:cNvPr id="43" name="Rectangle 26"/>
          <p:cNvSpPr txBox="1">
            <a:spLocks noChangeArrowheads="1"/>
          </p:cNvSpPr>
          <p:nvPr/>
        </p:nvSpPr>
        <p:spPr bwMode="auto">
          <a:xfrm>
            <a:off x="5893093" y="1125538"/>
            <a:ext cx="797911" cy="30777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/>
            </a:pPr>
            <a:r>
              <a:rPr lang="es-ES" sz="1400" b="1" dirty="0">
                <a:solidFill>
                  <a:srgbClr val="1F497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Género</a:t>
            </a:r>
          </a:p>
        </p:txBody>
      </p:sp>
    </p:spTree>
    <p:extLst>
      <p:ext uri="{BB962C8B-B14F-4D97-AF65-F5344CB8AC3E}">
        <p14:creationId xmlns:p14="http://schemas.microsoft.com/office/powerpoint/2010/main" val="9174186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Forma libre">
            <a:extLst>
              <a:ext uri="{FF2B5EF4-FFF2-40B4-BE49-F238E27FC236}">
                <a16:creationId xmlns:a16="http://schemas.microsoft.com/office/drawing/2014/main" id="{107B9122-952E-80B1-D92B-A336AC55EF5A}"/>
              </a:ext>
            </a:extLst>
          </p:cNvPr>
          <p:cNvSpPr/>
          <p:nvPr/>
        </p:nvSpPr>
        <p:spPr>
          <a:xfrm>
            <a:off x="2993172" y="1661677"/>
            <a:ext cx="6126370" cy="3208277"/>
          </a:xfrm>
          <a:custGeom>
            <a:avLst/>
            <a:gdLst>
              <a:gd name="connsiteX0" fmla="*/ 0 w 3942608"/>
              <a:gd name="connsiteY0" fmla="*/ 273132 h 3621974"/>
              <a:gd name="connsiteX1" fmla="*/ 0 w 3942608"/>
              <a:gd name="connsiteY1" fmla="*/ 0 h 3621974"/>
              <a:gd name="connsiteX2" fmla="*/ 3942608 w 3942608"/>
              <a:gd name="connsiteY2" fmla="*/ 0 h 3621974"/>
              <a:gd name="connsiteX3" fmla="*/ 3942608 w 3942608"/>
              <a:gd name="connsiteY3" fmla="*/ 3621974 h 3621974"/>
              <a:gd name="connsiteX4" fmla="*/ 11875 w 3942608"/>
              <a:gd name="connsiteY4" fmla="*/ 3621974 h 3621974"/>
              <a:gd name="connsiteX5" fmla="*/ 11875 w 3942608"/>
              <a:gd name="connsiteY5" fmla="*/ 2671948 h 3621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2608" h="3621974">
                <a:moveTo>
                  <a:pt x="0" y="273132"/>
                </a:moveTo>
                <a:lnTo>
                  <a:pt x="0" y="0"/>
                </a:lnTo>
                <a:lnTo>
                  <a:pt x="3942608" y="0"/>
                </a:lnTo>
                <a:lnTo>
                  <a:pt x="3942608" y="3621974"/>
                </a:lnTo>
                <a:lnTo>
                  <a:pt x="11875" y="3621974"/>
                </a:lnTo>
                <a:lnTo>
                  <a:pt x="11875" y="2671948"/>
                </a:ln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 dirty="0">
              <a:latin typeface="Segoe UI" pitchFamily="34" charset="0"/>
            </a:endParaRPr>
          </a:p>
        </p:txBody>
      </p:sp>
      <p:sp>
        <p:nvSpPr>
          <p:cNvPr id="3" name="4 Forma libre">
            <a:extLst>
              <a:ext uri="{FF2B5EF4-FFF2-40B4-BE49-F238E27FC236}">
                <a16:creationId xmlns:a16="http://schemas.microsoft.com/office/drawing/2014/main" id="{EBD80E30-AF64-11C2-778A-F5DA8AE9B371}"/>
              </a:ext>
            </a:extLst>
          </p:cNvPr>
          <p:cNvSpPr/>
          <p:nvPr/>
        </p:nvSpPr>
        <p:spPr>
          <a:xfrm>
            <a:off x="3344268" y="1845540"/>
            <a:ext cx="5424179" cy="2840550"/>
          </a:xfrm>
          <a:custGeom>
            <a:avLst/>
            <a:gdLst>
              <a:gd name="connsiteX0" fmla="*/ 0 w 3942608"/>
              <a:gd name="connsiteY0" fmla="*/ 273132 h 3621974"/>
              <a:gd name="connsiteX1" fmla="*/ 0 w 3942608"/>
              <a:gd name="connsiteY1" fmla="*/ 0 h 3621974"/>
              <a:gd name="connsiteX2" fmla="*/ 3942608 w 3942608"/>
              <a:gd name="connsiteY2" fmla="*/ 0 h 3621974"/>
              <a:gd name="connsiteX3" fmla="*/ 3942608 w 3942608"/>
              <a:gd name="connsiteY3" fmla="*/ 3621974 h 3621974"/>
              <a:gd name="connsiteX4" fmla="*/ 11875 w 3942608"/>
              <a:gd name="connsiteY4" fmla="*/ 3621974 h 3621974"/>
              <a:gd name="connsiteX5" fmla="*/ 11875 w 3942608"/>
              <a:gd name="connsiteY5" fmla="*/ 2671948 h 3621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2608" h="3621974">
                <a:moveTo>
                  <a:pt x="0" y="273132"/>
                </a:moveTo>
                <a:lnTo>
                  <a:pt x="0" y="0"/>
                </a:lnTo>
                <a:lnTo>
                  <a:pt x="3942608" y="0"/>
                </a:lnTo>
                <a:lnTo>
                  <a:pt x="3942608" y="3621974"/>
                </a:lnTo>
                <a:lnTo>
                  <a:pt x="11875" y="3621974"/>
                </a:lnTo>
                <a:lnTo>
                  <a:pt x="11875" y="2671948"/>
                </a:ln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 dirty="0">
              <a:latin typeface="Segoe UI" pitchFamily="34" charset="0"/>
            </a:endParaRPr>
          </a:p>
        </p:txBody>
      </p:sp>
      <p:pic>
        <p:nvPicPr>
          <p:cNvPr id="4" name="Picture 2" descr="Institucional | Vota">
            <a:extLst>
              <a:ext uri="{FF2B5EF4-FFF2-40B4-BE49-F238E27FC236}">
                <a16:creationId xmlns:a16="http://schemas.microsoft.com/office/drawing/2014/main" id="{06E429F8-E8AC-AB4C-4C79-E92D1C1C87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646" y="1992382"/>
            <a:ext cx="5589423" cy="25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132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32840" y="2061325"/>
            <a:ext cx="9570279" cy="658917"/>
          </a:xfrm>
          <a:prstGeom prst="rect">
            <a:avLst/>
          </a:prstGeom>
          <a:noFill/>
        </p:spPr>
        <p:txBody>
          <a:bodyPr wrap="square" lIns="103903" tIns="51952" rIns="103903" bIns="51952" rtlCol="0">
            <a:spAutoFit/>
          </a:bodyPr>
          <a:lstStyle/>
          <a:p>
            <a:pPr algn="ctr"/>
            <a:endParaRPr lang="es-ES" sz="36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55046" y="1257679"/>
            <a:ext cx="5760640" cy="1569644"/>
          </a:xfrm>
        </p:spPr>
        <p:txBody>
          <a:bodyPr/>
          <a:lstStyle/>
          <a:p>
            <a:r>
              <a:rPr lang="es-ES_tradnl" dirty="0"/>
              <a:t>Metodología </a:t>
            </a:r>
            <a:br>
              <a:rPr lang="es-ES_tradnl" dirty="0"/>
            </a:br>
            <a:r>
              <a:rPr lang="es-ES_tradnl" dirty="0"/>
              <a:t>y ficha técnica </a:t>
            </a:r>
          </a:p>
        </p:txBody>
      </p:sp>
    </p:spTree>
    <p:extLst>
      <p:ext uri="{BB962C8B-B14F-4D97-AF65-F5344CB8AC3E}">
        <p14:creationId xmlns:p14="http://schemas.microsoft.com/office/powerpoint/2010/main" val="2450710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 Rectángulo"/>
          <p:cNvSpPr/>
          <p:nvPr/>
        </p:nvSpPr>
        <p:spPr>
          <a:xfrm>
            <a:off x="3119128" y="1729329"/>
            <a:ext cx="3997848" cy="44627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s-ES" kern="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UNIVERSO. </a:t>
            </a:r>
            <a:r>
              <a:rPr lang="es-MX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Población general a nivel nacional mayor de 18 años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s-ES" kern="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MUESTRA.</a:t>
            </a:r>
            <a:r>
              <a:rPr lang="es-ES" kern="0" dirty="0">
                <a:ln>
                  <a:solidFill>
                    <a:srgbClr val="004AC2"/>
                  </a:solidFill>
                </a:ln>
                <a:solidFill>
                  <a:srgbClr val="004AC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Segoe UI" pitchFamily="34" charset="0"/>
              </a:rPr>
              <a:t>2.000 c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asos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s-ES" kern="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ERROR MUESTRAL. 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± 2,21% para el total de la muestra, con un Nivel de Confianza del 95,5% y en el supuesto más desfavorable de P=Q=0,5.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s-ES" kern="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TIPO DE ENCUESTACIÓN.</a:t>
            </a:r>
            <a:r>
              <a:rPr lang="es-ES" sz="1400" kern="0" dirty="0">
                <a:ln>
                  <a:solidFill>
                    <a:srgbClr val="567EBB"/>
                  </a:solidFill>
                </a:ln>
                <a:solidFill>
                  <a:srgbClr val="567EBB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Encuesta  telefónica  CATI (</a:t>
            </a:r>
            <a:r>
              <a:rPr lang="es-ES" sz="1400" kern="0" dirty="0" err="1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Computer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s-ES" sz="1400" kern="0" dirty="0" err="1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Assisted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s-ES" sz="1400" kern="0" dirty="0" err="1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Telephone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Interview) (Metodología Principal) y CAWI (</a:t>
            </a:r>
            <a:r>
              <a:rPr lang="es-ES" sz="1400" kern="0" dirty="0" err="1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Computer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s-ES" sz="1400" kern="0" dirty="0" err="1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Assisted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Web </a:t>
            </a:r>
            <a:r>
              <a:rPr lang="es-ES" sz="1400" kern="0" dirty="0" err="1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Interviewing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s-ES" sz="1600" kern="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CUESTIONARIO.</a:t>
            </a:r>
            <a:r>
              <a:rPr lang="es-ES" sz="1600" kern="0" dirty="0">
                <a:ln>
                  <a:solidFill>
                    <a:srgbClr val="567EBB"/>
                  </a:solidFill>
                </a:ln>
                <a:solidFill>
                  <a:srgbClr val="567EBB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Segoe UI" pitchFamily="34" charset="0"/>
              </a:rPr>
              <a:t>E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structurado de 5 minutos de duración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endParaRPr lang="es-ES" sz="1400" kern="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9" name="3 Rectángulo"/>
          <p:cNvSpPr/>
          <p:nvPr/>
        </p:nvSpPr>
        <p:spPr>
          <a:xfrm>
            <a:off x="7626499" y="1729329"/>
            <a:ext cx="3795425" cy="310854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s-ES" kern="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FECHA DE REALIZACIÓN. 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Del 12 al 22 de mayo de 2025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s-ES" kern="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TRATAMIENTO ESTADÍSTICO. 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Tabulación simple y cruzada de los datos. Se ha reequilibrado  el peso de las CCAA, el género y la edad para responder a la distribución de la población que establece el INE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s-ES" kern="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CONTROL DE CALIDAD. </a:t>
            </a:r>
            <a:r>
              <a:rPr lang="es-ES" sz="14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 acuerdo a la Norma ISO 20252, certificada por Aenor y el Código de conducta CCI/</a:t>
            </a:r>
            <a:r>
              <a:rPr lang="es-ES" sz="1400" kern="0" dirty="0" err="1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Esomar</a:t>
            </a:r>
            <a:endParaRPr lang="es-ES" sz="1400" kern="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 rot="16200000">
            <a:off x="-1827071" y="2571096"/>
            <a:ext cx="5865515" cy="17173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_tradnl" sz="6600" dirty="0">
                <a:solidFill>
                  <a:srgbClr val="004A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Metodología y </a:t>
            </a:r>
            <a:br>
              <a:rPr lang="es-ES_tradnl" sz="6600" dirty="0">
                <a:solidFill>
                  <a:srgbClr val="004A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s-ES_tradnl" sz="6600" dirty="0">
                <a:solidFill>
                  <a:srgbClr val="004A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ficha técnica</a:t>
            </a:r>
            <a:endParaRPr lang="es-ES" sz="6600" dirty="0">
              <a:solidFill>
                <a:srgbClr val="004AC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775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32840" y="2061325"/>
            <a:ext cx="9570279" cy="658917"/>
          </a:xfrm>
          <a:prstGeom prst="rect">
            <a:avLst/>
          </a:prstGeom>
          <a:noFill/>
        </p:spPr>
        <p:txBody>
          <a:bodyPr wrap="square" lIns="103903" tIns="51952" rIns="103903" bIns="51952" rtlCol="0">
            <a:spAutoFit/>
          </a:bodyPr>
          <a:lstStyle/>
          <a:p>
            <a:pPr algn="ctr"/>
            <a:endParaRPr lang="es-ES" sz="3600" dirty="0">
              <a:ln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718942" y="888347"/>
            <a:ext cx="6696744" cy="2308308"/>
          </a:xfrm>
        </p:spPr>
        <p:txBody>
          <a:bodyPr/>
          <a:lstStyle/>
          <a:p>
            <a:r>
              <a:rPr lang="es-MX" dirty="0"/>
              <a:t>Contacto y valoración de los ciudadanos con la enfermera</a:t>
            </a:r>
          </a:p>
        </p:txBody>
      </p:sp>
    </p:spTree>
    <p:extLst>
      <p:ext uri="{BB962C8B-B14F-4D97-AF65-F5344CB8AC3E}">
        <p14:creationId xmlns:p14="http://schemas.microsoft.com/office/powerpoint/2010/main" val="548358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6 Rectángulo">
            <a:extLst>
              <a:ext uri="{FF2B5EF4-FFF2-40B4-BE49-F238E27FC236}">
                <a16:creationId xmlns:a16="http://schemas.microsoft.com/office/drawing/2014/main" id="{588F56DB-C79A-498C-5EF3-6975F87F2220}"/>
              </a:ext>
            </a:extLst>
          </p:cNvPr>
          <p:cNvSpPr/>
          <p:nvPr/>
        </p:nvSpPr>
        <p:spPr>
          <a:xfrm>
            <a:off x="719725" y="1409089"/>
            <a:ext cx="4760331" cy="4449362"/>
          </a:xfrm>
          <a:prstGeom prst="rect">
            <a:avLst/>
          </a:prstGeom>
          <a:solidFill>
            <a:schemeClr val="bg2"/>
          </a:solidFill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0F2A8086-D071-1B1D-82AC-F7C68E8A76BB}"/>
              </a:ext>
            </a:extLst>
          </p:cNvPr>
          <p:cNvSpPr txBox="1">
            <a:spLocks/>
          </p:cNvSpPr>
          <p:nvPr/>
        </p:nvSpPr>
        <p:spPr>
          <a:xfrm>
            <a:off x="120771" y="153907"/>
            <a:ext cx="9574836" cy="523204"/>
          </a:xfrm>
          <a:prstGeom prst="rect">
            <a:avLst/>
          </a:prstGeom>
        </p:spPr>
        <p:txBody>
          <a:bodyPr/>
          <a:lstStyle>
            <a:lvl1pPr marL="0" algn="l" defTabSz="914349" rtl="0" eaLnBrk="1" latinLnBrk="0" hangingPunct="1">
              <a:spcBef>
                <a:spcPct val="0"/>
              </a:spcBef>
              <a:buNone/>
              <a:defRPr lang="es-ES" sz="2800" kern="12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70395F8C-4A46-6FF7-2C09-780E70832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80" y="1463094"/>
            <a:ext cx="4636220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s-ES"/>
            </a:defPPr>
            <a:lvl1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 sz="140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s-ES" dirty="0"/>
              <a:t>En el último año, ¿ha sido atendido usted o algún miembro de su familia por un/a enfermera/o en algún servicio de salud (consultas, seguimiento, atención domiciliaria, etc.)?</a:t>
            </a:r>
          </a:p>
        </p:txBody>
      </p:sp>
      <p:sp>
        <p:nvSpPr>
          <p:cNvPr id="6" name="10 Rectángulo">
            <a:extLst>
              <a:ext uri="{FF2B5EF4-FFF2-40B4-BE49-F238E27FC236}">
                <a16:creationId xmlns:a16="http://schemas.microsoft.com/office/drawing/2014/main" id="{C7F68BC2-8CB7-94EC-4D17-355A48B3ECD9}"/>
              </a:ext>
            </a:extLst>
          </p:cNvPr>
          <p:cNvSpPr/>
          <p:nvPr/>
        </p:nvSpPr>
        <p:spPr>
          <a:xfrm>
            <a:off x="0" y="6459478"/>
            <a:ext cx="1284326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ES"/>
            </a:defPPr>
            <a:lvl1pPr marL="0" algn="l" defTabSz="1039033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9516" algn="l" defTabSz="1039033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9033" algn="l" defTabSz="1039033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8549" algn="l" defTabSz="1039033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8065" algn="l" defTabSz="1039033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7582" algn="l" defTabSz="1039033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7098" algn="l" defTabSz="1039033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6615" algn="l" defTabSz="1039033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56131" algn="l" defTabSz="1039033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s-ES_tradnl" sz="10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10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10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7" name="46 Gráfico">
            <a:extLst>
              <a:ext uri="{FF2B5EF4-FFF2-40B4-BE49-F238E27FC236}">
                <a16:creationId xmlns:a16="http://schemas.microsoft.com/office/drawing/2014/main" id="{E7B2D48A-6B5F-82B7-6060-34D26430BF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7861498"/>
              </p:ext>
            </p:extLst>
          </p:nvPr>
        </p:nvGraphicFramePr>
        <p:xfrm>
          <a:off x="334566" y="2471206"/>
          <a:ext cx="5040560" cy="3594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14 CuadroTexto">
            <a:extLst>
              <a:ext uri="{FF2B5EF4-FFF2-40B4-BE49-F238E27FC236}">
                <a16:creationId xmlns:a16="http://schemas.microsoft.com/office/drawing/2014/main" id="{7E042501-A79E-7A48-C090-7253C44E6402}"/>
              </a:ext>
            </a:extLst>
          </p:cNvPr>
          <p:cNvSpPr txBox="1"/>
          <p:nvPr/>
        </p:nvSpPr>
        <p:spPr>
          <a:xfrm>
            <a:off x="6568990" y="2546241"/>
            <a:ext cx="3918704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" b="1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La enfermería es una profesión de </a:t>
            </a:r>
            <a:br>
              <a:rPr lang="es-ES" b="1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</a:br>
            <a:r>
              <a:rPr lang="es-ES" b="1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“alcance universal” en la sanidad</a:t>
            </a:r>
          </a:p>
          <a:p>
            <a:pPr algn="ctr">
              <a:spcAft>
                <a:spcPts val="600"/>
              </a:spcAft>
            </a:pPr>
            <a:r>
              <a:rPr lang="es-ES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Cerca de 9 de cada 10 ciudadanos afirman que, durante el último año, ellos o algún miembro de su familia han recibido atención por parte de una enfermera</a:t>
            </a:r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7614D99A-C3D0-5922-2EA3-C7932F331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El contacto de la enfermera con la población </a:t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56763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6 Rectángulo">
            <a:extLst>
              <a:ext uri="{FF2B5EF4-FFF2-40B4-BE49-F238E27FC236}">
                <a16:creationId xmlns:a16="http://schemas.microsoft.com/office/drawing/2014/main" id="{BA6A1687-A38B-AF0A-3C1D-C0EB2CDC2F5F}"/>
              </a:ext>
            </a:extLst>
          </p:cNvPr>
          <p:cNvSpPr/>
          <p:nvPr/>
        </p:nvSpPr>
        <p:spPr>
          <a:xfrm>
            <a:off x="3502918" y="1457981"/>
            <a:ext cx="8136904" cy="4290421"/>
          </a:xfrm>
          <a:prstGeom prst="rect">
            <a:avLst/>
          </a:prstGeom>
          <a:solidFill>
            <a:schemeClr val="bg2"/>
          </a:solidFill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Valoración de la atención de la enfermera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Han sido atendidos por una enfermera</a:t>
            </a:r>
            <a:endParaRPr lang="es-ES" sz="1400" b="1" dirty="0">
              <a:solidFill>
                <a:schemeClr val="tx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0" name="Chart 6">
            <a:extLst>
              <a:ext uri="{FF2B5EF4-FFF2-40B4-BE49-F238E27FC236}">
                <a16:creationId xmlns:a16="http://schemas.microsoft.com/office/drawing/2014/main" id="{BE3A8523-74F9-45CC-935F-1B0CA0C490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633487"/>
              </p:ext>
            </p:extLst>
          </p:nvPr>
        </p:nvGraphicFramePr>
        <p:xfrm>
          <a:off x="3646934" y="1457982"/>
          <a:ext cx="7992888" cy="4132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45 Rectángulo">
            <a:extLst>
              <a:ext uri="{FF2B5EF4-FFF2-40B4-BE49-F238E27FC236}">
                <a16:creationId xmlns:a16="http://schemas.microsoft.com/office/drawing/2014/main" id="{058449F3-BE1C-44B3-B2A4-3C6A077337AA}"/>
              </a:ext>
            </a:extLst>
          </p:cNvPr>
          <p:cNvSpPr/>
          <p:nvPr/>
        </p:nvSpPr>
        <p:spPr>
          <a:xfrm>
            <a:off x="3447110" y="5807604"/>
            <a:ext cx="2720104" cy="2585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90000"/>
              </a:lnSpc>
              <a:spcAft>
                <a:spcPct val="0"/>
              </a:spcAft>
            </a:pPr>
            <a:r>
              <a:rPr lang="es-ES" sz="1200" i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</a:rPr>
              <a:t>% de respuestas en la escala de 0 a 10</a:t>
            </a:r>
          </a:p>
        </p:txBody>
      </p:sp>
      <p:grpSp>
        <p:nvGrpSpPr>
          <p:cNvPr id="31" name="30 Grupo"/>
          <p:cNvGrpSpPr/>
          <p:nvPr/>
        </p:nvGrpSpPr>
        <p:grpSpPr>
          <a:xfrm>
            <a:off x="4703845" y="2529981"/>
            <a:ext cx="2975537" cy="1907925"/>
            <a:chOff x="-124409" y="1410590"/>
            <a:chExt cx="4563431" cy="2194383"/>
          </a:xfrm>
        </p:grpSpPr>
        <p:grpSp>
          <p:nvGrpSpPr>
            <p:cNvPr id="32" name="85 Grupo">
              <a:extLst>
                <a:ext uri="{FF2B5EF4-FFF2-40B4-BE49-F238E27FC236}">
                  <a16:creationId xmlns:a16="http://schemas.microsoft.com/office/drawing/2014/main" id="{C23D38F0-2E1D-4767-B052-5E97E37F7D81}"/>
                </a:ext>
              </a:extLst>
            </p:cNvPr>
            <p:cNvGrpSpPr/>
            <p:nvPr/>
          </p:nvGrpSpPr>
          <p:grpSpPr>
            <a:xfrm>
              <a:off x="-124409" y="1410590"/>
              <a:ext cx="4563431" cy="2194383"/>
              <a:chOff x="3503172" y="2189586"/>
              <a:chExt cx="3591063" cy="1726807"/>
            </a:xfrm>
          </p:grpSpPr>
          <p:graphicFrame>
            <p:nvGraphicFramePr>
              <p:cNvPr id="34" name="Chart 7">
                <a:extLst>
                  <a:ext uri="{FF2B5EF4-FFF2-40B4-BE49-F238E27FC236}">
                    <a16:creationId xmlns:a16="http://schemas.microsoft.com/office/drawing/2014/main" id="{F95CB472-C3AC-49A0-88A7-D8B79B44DBD5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499691413"/>
                  </p:ext>
                </p:extLst>
              </p:nvPr>
            </p:nvGraphicFramePr>
            <p:xfrm>
              <a:off x="3503172" y="2189586"/>
              <a:ext cx="3591063" cy="172680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35" name="87 Rectángulo">
                <a:extLst>
                  <a:ext uri="{FF2B5EF4-FFF2-40B4-BE49-F238E27FC236}">
                    <a16:creationId xmlns:a16="http://schemas.microsoft.com/office/drawing/2014/main" id="{E54CF2CA-7FC8-449C-AA91-36F9D3455515}"/>
                  </a:ext>
                </a:extLst>
              </p:cNvPr>
              <p:cNvSpPr/>
              <p:nvPr/>
            </p:nvSpPr>
            <p:spPr>
              <a:xfrm>
                <a:off x="4716771" y="2658346"/>
                <a:ext cx="1190168" cy="835679"/>
              </a:xfrm>
              <a:prstGeom prst="rect">
                <a:avLst/>
              </a:prstGeom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s-ES_tradnl" sz="1600" dirty="0">
                    <a:solidFill>
                      <a:schemeClr val="accent5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Media</a:t>
                </a:r>
                <a:br>
                  <a:rPr lang="es-ES_tradnl" sz="1600" dirty="0">
                    <a:solidFill>
                      <a:srgbClr val="425FA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s-ES_tradnl" sz="1000" i="1" dirty="0">
                    <a:solidFill>
                      <a:prstClr val="black">
                        <a:lumMod val="50000"/>
                        <a:lumOff val="50000"/>
                      </a:prstClr>
                    </a:solidFill>
                    <a:latin typeface="Segoe UI" panose="020B0502040204020203" pitchFamily="34" charset="0"/>
                  </a:rPr>
                  <a:t>(Escala 0 a 10)</a:t>
                </a:r>
              </a:p>
              <a:p>
                <a:pPr algn="ctr"/>
                <a:r>
                  <a:rPr lang="es-ES_tradnl" sz="2800" b="1" dirty="0">
                    <a:solidFill>
                      <a:schemeClr val="accent5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8,74</a:t>
                </a:r>
              </a:p>
            </p:txBody>
          </p:sp>
        </p:grpSp>
        <p:sp>
          <p:nvSpPr>
            <p:cNvPr id="33" name="96 Elipse">
              <a:extLst>
                <a:ext uri="{FF2B5EF4-FFF2-40B4-BE49-F238E27FC236}">
                  <a16:creationId xmlns:a16="http://schemas.microsoft.com/office/drawing/2014/main" id="{9F16C8E0-3EB8-4F8A-8E3E-27049D4500AA}"/>
                </a:ext>
              </a:extLst>
            </p:cNvPr>
            <p:cNvSpPr/>
            <p:nvPr/>
          </p:nvSpPr>
          <p:spPr>
            <a:xfrm>
              <a:off x="1973857" y="1507905"/>
              <a:ext cx="289892" cy="217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>
                <a:solidFill>
                  <a:prstClr val="white"/>
                </a:solidFill>
                <a:latin typeface="Segoe UI" panose="020B0502040204020203" pitchFamily="34" charset="0"/>
              </a:endParaRPr>
            </a:p>
          </p:txBody>
        </p:sp>
      </p:grpSp>
      <p:sp>
        <p:nvSpPr>
          <p:cNvPr id="36" name="15 CuadroTexto"/>
          <p:cNvSpPr txBox="1"/>
          <p:nvPr/>
        </p:nvSpPr>
        <p:spPr>
          <a:xfrm>
            <a:off x="153093" y="1594583"/>
            <a:ext cx="3009685" cy="4017215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marL="0" algn="l" defTabSz="121901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07" algn="l" defTabSz="121901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014" algn="l" defTabSz="121901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520" algn="l" defTabSz="121901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027" algn="l" defTabSz="121901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534" algn="l" defTabSz="121901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041" algn="l" defTabSz="121901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547" algn="l" defTabSz="121901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053" algn="l" defTabSz="121901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spcBef>
                <a:spcPct val="0"/>
              </a:spcBef>
              <a:spcAft>
                <a:spcPts val="1200"/>
              </a:spcAft>
            </a:pPr>
            <a:r>
              <a:rPr lang="es-MX" sz="1800" b="1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La sociedad califica la atención de la enfermera como sobresaliente: 8,74 en una escala de 10</a:t>
            </a:r>
          </a:p>
          <a:p>
            <a:pPr algn="ctr" defTabSz="914400">
              <a:spcBef>
                <a:spcPct val="0"/>
              </a:spcBef>
              <a:spcAft>
                <a:spcPts val="1200"/>
              </a:spcAft>
            </a:pPr>
            <a:r>
              <a:rPr lang="es-ES" sz="1800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Además, el 41% de los ciudadanos consultados valoran esta atención como “excelente” (con un 10)</a:t>
            </a:r>
          </a:p>
          <a:p>
            <a:pPr algn="ctr" defTabSz="914400">
              <a:spcBef>
                <a:spcPct val="0"/>
              </a:spcBef>
              <a:spcAft>
                <a:spcPts val="1200"/>
              </a:spcAft>
            </a:pPr>
            <a:r>
              <a:rPr lang="es-ES" sz="1800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Y un 85% con notas de</a:t>
            </a:r>
            <a:br>
              <a:rPr lang="es-ES" sz="1800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</a:br>
            <a:r>
              <a:rPr lang="es-ES" sz="1800" dirty="0"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 8, 9 o 10</a:t>
            </a:r>
            <a:endParaRPr lang="es-ES_tradnl" sz="1800" dirty="0">
              <a:latin typeface="Segoe UI Light" panose="020B0502040204020203" pitchFamily="34" charset="0"/>
              <a:ea typeface="Segoe UI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Rectangle 26">
            <a:extLst>
              <a:ext uri="{FF2B5EF4-FFF2-40B4-BE49-F238E27FC236}">
                <a16:creationId xmlns:a16="http://schemas.microsoft.com/office/drawing/2014/main" id="{21D4EE85-02F8-1593-A7EB-1F94E1852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1234" y="1692089"/>
            <a:ext cx="5356300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s-ES"/>
            </a:defPPr>
            <a:lvl1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 sz="140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s-ES" dirty="0"/>
              <a:t>¿Qué valoración de 0 a 10 le daría usted a la enfermera/o que le atendió? Siendo 0 la peor valoración y 10 la mejor valoración posible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7253CDC-F787-8CB8-AA20-C8B37BF4939C}"/>
              </a:ext>
            </a:extLst>
          </p:cNvPr>
          <p:cNvSpPr/>
          <p:nvPr/>
        </p:nvSpPr>
        <p:spPr>
          <a:xfrm>
            <a:off x="9500848" y="2566309"/>
            <a:ext cx="1866406" cy="3023725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FB8750C-4CC9-CD38-CE50-A7C459C18E8D}"/>
              </a:ext>
            </a:extLst>
          </p:cNvPr>
          <p:cNvSpPr txBox="1"/>
          <p:nvPr/>
        </p:nvSpPr>
        <p:spPr>
          <a:xfrm>
            <a:off x="10015542" y="2421682"/>
            <a:ext cx="934467" cy="4770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500" b="1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85%</a:t>
            </a:r>
          </a:p>
        </p:txBody>
      </p:sp>
    </p:spTree>
    <p:extLst>
      <p:ext uri="{BB962C8B-B14F-4D97-AF65-F5344CB8AC3E}">
        <p14:creationId xmlns:p14="http://schemas.microsoft.com/office/powerpoint/2010/main" val="1742041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35AB4-85EC-1A28-A85E-98F9FABCD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>
            <a:extLst>
              <a:ext uri="{FF2B5EF4-FFF2-40B4-BE49-F238E27FC236}">
                <a16:creationId xmlns:a16="http://schemas.microsoft.com/office/drawing/2014/main" id="{0B4FA6F7-DC17-194E-703E-F7137E705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70" y="153907"/>
            <a:ext cx="10366923" cy="523204"/>
          </a:xfrm>
        </p:spPr>
        <p:txBody>
          <a:bodyPr/>
          <a:lstStyle/>
          <a:p>
            <a:r>
              <a:rPr lang="es-ES" dirty="0"/>
              <a:t>Rasgos asociados la profesión enfermera</a:t>
            </a:r>
          </a:p>
        </p:txBody>
      </p:sp>
      <p:sp>
        <p:nvSpPr>
          <p:cNvPr id="4" name="3 CuadroTexto">
            <a:extLst>
              <a:ext uri="{FF2B5EF4-FFF2-40B4-BE49-F238E27FC236}">
                <a16:creationId xmlns:a16="http://schemas.microsoft.com/office/drawing/2014/main" id="{78B11F74-3B65-FE31-9314-EDB5B594A212}"/>
              </a:ext>
            </a:extLst>
          </p:cNvPr>
          <p:cNvSpPr txBox="1"/>
          <p:nvPr/>
        </p:nvSpPr>
        <p:spPr>
          <a:xfrm>
            <a:off x="0" y="6503902"/>
            <a:ext cx="10055646" cy="355686"/>
          </a:xfrm>
          <a:prstGeom prst="rect">
            <a:avLst/>
          </a:prstGeom>
          <a:noFill/>
        </p:spPr>
        <p:txBody>
          <a:bodyPr wrap="square" lIns="77925" tIns="38963" rIns="77925" bIns="38963" rtlCol="0" anchor="b">
            <a:spAutoFit/>
          </a:bodyPr>
          <a:lstStyle/>
          <a:p>
            <a:pPr defTabSz="914400"/>
            <a:r>
              <a:rPr lang="es-ES_tradnl" sz="900" b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Datos en %</a:t>
            </a:r>
          </a:p>
          <a:p>
            <a:pPr defTabSz="914400"/>
            <a:r>
              <a:rPr lang="es-ES_tradnl" sz="9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Base: Total muestra</a:t>
            </a:r>
            <a:endParaRPr lang="es-ES" sz="900" b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4" name="Chart Placeholder 28">
            <a:extLst>
              <a:ext uri="{FF2B5EF4-FFF2-40B4-BE49-F238E27FC236}">
                <a16:creationId xmlns:a16="http://schemas.microsoft.com/office/drawing/2014/main" id="{00438042-2DBD-491C-062A-7B0EC4C07E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362002"/>
              </p:ext>
            </p:extLst>
          </p:nvPr>
        </p:nvGraphicFramePr>
        <p:xfrm>
          <a:off x="1342677" y="1658223"/>
          <a:ext cx="6411669" cy="4795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14 Tabla">
            <a:extLst>
              <a:ext uri="{FF2B5EF4-FFF2-40B4-BE49-F238E27FC236}">
                <a16:creationId xmlns:a16="http://schemas.microsoft.com/office/drawing/2014/main" id="{2773F64E-40AD-712C-B4B0-5B79C61D0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262585"/>
              </p:ext>
            </p:extLst>
          </p:nvPr>
        </p:nvGraphicFramePr>
        <p:xfrm>
          <a:off x="344464" y="3442688"/>
          <a:ext cx="2034226" cy="339259"/>
        </p:xfrm>
        <a:graphic>
          <a:graphicData uri="http://schemas.openxmlformats.org/drawingml/2006/table">
            <a:tbl>
              <a:tblPr/>
              <a:tblGrid>
                <a:gridCol w="2034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9259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Cuidado</a:t>
                      </a:r>
                    </a:p>
                  </a:txBody>
                  <a:tcPr marL="9525" marR="9525" marT="650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19 CuadroTexto">
            <a:extLst>
              <a:ext uri="{FF2B5EF4-FFF2-40B4-BE49-F238E27FC236}">
                <a16:creationId xmlns:a16="http://schemas.microsoft.com/office/drawing/2014/main" id="{94FD97DB-8062-1F4B-CE86-8B0D4A6E4766}"/>
              </a:ext>
            </a:extLst>
          </p:cNvPr>
          <p:cNvSpPr txBox="1"/>
          <p:nvPr/>
        </p:nvSpPr>
        <p:spPr>
          <a:xfrm>
            <a:off x="9333278" y="2378499"/>
            <a:ext cx="2555306" cy="2340039"/>
          </a:xfrm>
          <a:prstGeom prst="rect">
            <a:avLst/>
          </a:prstGeom>
          <a:solidFill>
            <a:schemeClr val="bg1"/>
          </a:solidFill>
          <a:ln w="3175">
            <a:noFill/>
            <a:prstDash val="dash"/>
          </a:ln>
        </p:spPr>
        <p:txBody>
          <a:bodyPr wrap="square" lIns="91406" tIns="45703" rIns="91406" bIns="45703" rtlCol="0" anchor="ctr">
            <a:noAutofit/>
          </a:bodyPr>
          <a:lstStyle>
            <a:defPPr>
              <a:defRPr lang="es-ES"/>
            </a:defPPr>
            <a:lvl1pPr algn="ctr" defTabSz="914400">
              <a:spcBef>
                <a:spcPct val="0"/>
              </a:spcBef>
              <a:spcAft>
                <a:spcPts val="1200"/>
              </a:spcAft>
              <a:defRPr sz="1400" b="1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09507" defTabSz="1219014">
              <a:defRPr sz="2400"/>
            </a:lvl2pPr>
            <a:lvl3pPr marL="1219014" defTabSz="1219014">
              <a:defRPr sz="2400"/>
            </a:lvl3pPr>
            <a:lvl4pPr marL="1828520" defTabSz="1219014">
              <a:defRPr sz="2400"/>
            </a:lvl4pPr>
            <a:lvl5pPr marL="2438027" defTabSz="1219014">
              <a:defRPr sz="2400"/>
            </a:lvl5pPr>
            <a:lvl6pPr marL="3047534" defTabSz="1219014">
              <a:defRPr sz="2400"/>
            </a:lvl6pPr>
            <a:lvl7pPr marL="3657041" defTabSz="1219014">
              <a:defRPr sz="2400"/>
            </a:lvl7pPr>
            <a:lvl8pPr marL="4266547" defTabSz="1219014">
              <a:defRPr sz="2400"/>
            </a:lvl8pPr>
            <a:lvl9pPr marL="4876053" defTabSz="1219014">
              <a:defRPr sz="2400"/>
            </a:lvl9pPr>
          </a:lstStyle>
          <a:p>
            <a:r>
              <a:rPr lang="es-MX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Los ciudadanos no tienen dudas: el rasgo más asociado a la enfermería es su profesionalidad </a:t>
            </a:r>
          </a:p>
          <a:p>
            <a:r>
              <a:rPr lang="es-MX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La enfermera obtiene un elevado reconocimiento en valores como el cuidado, la vocación de servicio y la cercanía, pero sobre todo en la profesionalidad </a:t>
            </a:r>
          </a:p>
        </p:txBody>
      </p:sp>
      <p:graphicFrame>
        <p:nvGraphicFramePr>
          <p:cNvPr id="5" name="14 Tabla">
            <a:extLst>
              <a:ext uri="{FF2B5EF4-FFF2-40B4-BE49-F238E27FC236}">
                <a16:creationId xmlns:a16="http://schemas.microsoft.com/office/drawing/2014/main" id="{A8DDA793-496D-0094-DD91-FF61297ECC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895933"/>
              </p:ext>
            </p:extLst>
          </p:nvPr>
        </p:nvGraphicFramePr>
        <p:xfrm>
          <a:off x="344464" y="4323366"/>
          <a:ext cx="2034226" cy="494185"/>
        </p:xfrm>
        <a:graphic>
          <a:graphicData uri="http://schemas.openxmlformats.org/drawingml/2006/table">
            <a:tbl>
              <a:tblPr/>
              <a:tblGrid>
                <a:gridCol w="2034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9259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Vocación </a:t>
                      </a:r>
                      <a:br>
                        <a:rPr lang="es-ES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s-ES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 servicio</a:t>
                      </a:r>
                    </a:p>
                  </a:txBody>
                  <a:tcPr marL="9525" marR="9525" marT="650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14 Tabla">
            <a:extLst>
              <a:ext uri="{FF2B5EF4-FFF2-40B4-BE49-F238E27FC236}">
                <a16:creationId xmlns:a16="http://schemas.microsoft.com/office/drawing/2014/main" id="{0B7B1790-CA00-856E-97BC-A1A88DD66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585337"/>
              </p:ext>
            </p:extLst>
          </p:nvPr>
        </p:nvGraphicFramePr>
        <p:xfrm>
          <a:off x="344464" y="2464214"/>
          <a:ext cx="2034226" cy="339259"/>
        </p:xfrm>
        <a:graphic>
          <a:graphicData uri="http://schemas.openxmlformats.org/drawingml/2006/table">
            <a:tbl>
              <a:tblPr/>
              <a:tblGrid>
                <a:gridCol w="2034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9259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Profesionalidad</a:t>
                      </a:r>
                    </a:p>
                  </a:txBody>
                  <a:tcPr marL="9525" marR="9525" marT="650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14 Tabla">
            <a:extLst>
              <a:ext uri="{FF2B5EF4-FFF2-40B4-BE49-F238E27FC236}">
                <a16:creationId xmlns:a16="http://schemas.microsoft.com/office/drawing/2014/main" id="{5B434D5B-C230-3721-A1A9-A67579691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557481"/>
              </p:ext>
            </p:extLst>
          </p:nvPr>
        </p:nvGraphicFramePr>
        <p:xfrm>
          <a:off x="334566" y="5335839"/>
          <a:ext cx="2034226" cy="339259"/>
        </p:xfrm>
        <a:graphic>
          <a:graphicData uri="http://schemas.openxmlformats.org/drawingml/2006/table">
            <a:tbl>
              <a:tblPr/>
              <a:tblGrid>
                <a:gridCol w="2034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259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Cercanía</a:t>
                      </a:r>
                    </a:p>
                  </a:txBody>
                  <a:tcPr marL="9525" marR="9525" marT="6505" marB="0" anchor="ctr">
                    <a:lnL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87 Rectángulo">
            <a:extLst>
              <a:ext uri="{FF2B5EF4-FFF2-40B4-BE49-F238E27FC236}">
                <a16:creationId xmlns:a16="http://schemas.microsoft.com/office/drawing/2014/main" id="{4D502F64-D23A-6F62-3D53-59D34B1B65A0}"/>
              </a:ext>
            </a:extLst>
          </p:cNvPr>
          <p:cNvSpPr/>
          <p:nvPr/>
        </p:nvSpPr>
        <p:spPr>
          <a:xfrm>
            <a:off x="7469272" y="1725918"/>
            <a:ext cx="1002197" cy="116955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s-ES_tradnl" sz="1800" dirty="0">
                <a:solidFill>
                  <a:srgbClr val="425F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Media</a:t>
            </a:r>
            <a:br>
              <a:rPr lang="es-ES_tradnl" sz="1600" dirty="0">
                <a:solidFill>
                  <a:srgbClr val="425F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s-ES_tradnl" sz="1000" i="1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anose="020B0502040204020203" pitchFamily="34" charset="0"/>
              </a:rPr>
              <a:t>(Escala 0 a 10)</a:t>
            </a:r>
          </a:p>
          <a:p>
            <a:pPr algn="ctr"/>
            <a:endParaRPr lang="es-ES_tradnl" sz="1000" i="1" dirty="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</a:endParaRPr>
          </a:p>
          <a:p>
            <a:pPr algn="ctr"/>
            <a:r>
              <a:rPr lang="es-ES_tradnl" sz="3200" b="1" dirty="0">
                <a:solidFill>
                  <a:srgbClr val="425F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8,71</a:t>
            </a:r>
          </a:p>
        </p:txBody>
      </p:sp>
      <p:sp>
        <p:nvSpPr>
          <p:cNvPr id="13" name="87 Rectángulo">
            <a:extLst>
              <a:ext uri="{FF2B5EF4-FFF2-40B4-BE49-F238E27FC236}">
                <a16:creationId xmlns:a16="http://schemas.microsoft.com/office/drawing/2014/main" id="{91974689-4442-9DD5-80EF-2AC98AD84078}"/>
              </a:ext>
            </a:extLst>
          </p:cNvPr>
          <p:cNvSpPr/>
          <p:nvPr/>
        </p:nvSpPr>
        <p:spPr>
          <a:xfrm>
            <a:off x="7469272" y="3297469"/>
            <a:ext cx="100219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s-ES_tradnl" sz="3200" b="1" dirty="0">
                <a:solidFill>
                  <a:srgbClr val="425F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8,62</a:t>
            </a:r>
          </a:p>
        </p:txBody>
      </p:sp>
      <p:sp>
        <p:nvSpPr>
          <p:cNvPr id="16" name="87 Rectángulo">
            <a:extLst>
              <a:ext uri="{FF2B5EF4-FFF2-40B4-BE49-F238E27FC236}">
                <a16:creationId xmlns:a16="http://schemas.microsoft.com/office/drawing/2014/main" id="{C31DA670-F51D-3395-23DE-011724549387}"/>
              </a:ext>
            </a:extLst>
          </p:cNvPr>
          <p:cNvSpPr/>
          <p:nvPr/>
        </p:nvSpPr>
        <p:spPr>
          <a:xfrm>
            <a:off x="7469272" y="4284244"/>
            <a:ext cx="100219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s-ES_tradnl" sz="3200" b="1" dirty="0">
                <a:solidFill>
                  <a:srgbClr val="425F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8,49</a:t>
            </a:r>
          </a:p>
        </p:txBody>
      </p:sp>
      <p:sp>
        <p:nvSpPr>
          <p:cNvPr id="17" name="87 Rectángulo">
            <a:extLst>
              <a:ext uri="{FF2B5EF4-FFF2-40B4-BE49-F238E27FC236}">
                <a16:creationId xmlns:a16="http://schemas.microsoft.com/office/drawing/2014/main" id="{66873D75-D84D-33B3-A7BF-5B7FEF8245AA}"/>
              </a:ext>
            </a:extLst>
          </p:cNvPr>
          <p:cNvSpPr/>
          <p:nvPr/>
        </p:nvSpPr>
        <p:spPr>
          <a:xfrm>
            <a:off x="7469272" y="5271018"/>
            <a:ext cx="100219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s-ES_tradnl" sz="3200" b="1" dirty="0">
                <a:solidFill>
                  <a:srgbClr val="425F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8,26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6205BA5-2172-C004-7315-1BC8DF63B1AF}"/>
              </a:ext>
            </a:extLst>
          </p:cNvPr>
          <p:cNvSpPr txBox="1"/>
          <p:nvPr/>
        </p:nvSpPr>
        <p:spPr>
          <a:xfrm>
            <a:off x="120650" y="837506"/>
            <a:ext cx="3598292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s-ES"/>
            </a:defPPr>
            <a:lvl1pPr defTabSz="914400" eaLnBrk="0" hangingPunct="0">
              <a:spcAft>
                <a:spcPts val="600"/>
              </a:spcAft>
              <a:buClr>
                <a:srgbClr val="003366"/>
              </a:buClr>
              <a:buFont typeface="Monotype Sorts" pitchFamily="2" charset="2"/>
              <a:buNone/>
              <a:defRPr sz="140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s-ES" dirty="0">
                <a:solidFill>
                  <a:schemeClr val="tx1"/>
                </a:solidFill>
              </a:rPr>
              <a:t>¿En qué medida asocia usted a las enfermeras con los siguientes rasgos o atributos profesionales? </a:t>
            </a:r>
          </a:p>
        </p:txBody>
      </p:sp>
    </p:spTree>
    <p:extLst>
      <p:ext uri="{BB962C8B-B14F-4D97-AF65-F5344CB8AC3E}">
        <p14:creationId xmlns:p14="http://schemas.microsoft.com/office/powerpoint/2010/main" val="2906156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32840" y="2061325"/>
            <a:ext cx="9570279" cy="658917"/>
          </a:xfrm>
          <a:prstGeom prst="rect">
            <a:avLst/>
          </a:prstGeom>
          <a:noFill/>
        </p:spPr>
        <p:txBody>
          <a:bodyPr wrap="square" lIns="103903" tIns="51952" rIns="103903" bIns="51952" rtlCol="0">
            <a:spAutoFit/>
          </a:bodyPr>
          <a:lstStyle/>
          <a:p>
            <a:pPr algn="ctr"/>
            <a:endParaRPr lang="es-ES" sz="3600" dirty="0">
              <a:ln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Conocimiento e imagen social de la profesión enfermera</a:t>
            </a:r>
          </a:p>
        </p:txBody>
      </p:sp>
    </p:spTree>
    <p:extLst>
      <p:ext uri="{BB962C8B-B14F-4D97-AF65-F5344CB8AC3E}">
        <p14:creationId xmlns:p14="http://schemas.microsoft.com/office/powerpoint/2010/main" val="1928464519"/>
      </p:ext>
    </p:extLst>
  </p:cSld>
  <p:clrMapOvr>
    <a:masterClrMapping/>
  </p:clrMapOvr>
</p:sld>
</file>

<file path=ppt/theme/theme1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örre template">
    <a:dk1>
      <a:srgbClr val="273339"/>
    </a:dk1>
    <a:lt1>
      <a:sysClr val="window" lastClr="FFFFFF"/>
    </a:lt1>
    <a:dk2>
      <a:srgbClr val="40515A"/>
    </a:dk2>
    <a:lt2>
      <a:srgbClr val="8C9CA6"/>
    </a:lt2>
    <a:accent1>
      <a:srgbClr val="0095CD"/>
    </a:accent1>
    <a:accent2>
      <a:srgbClr val="324D5E"/>
    </a:accent2>
    <a:accent3>
      <a:srgbClr val="F17C3F"/>
    </a:accent3>
    <a:accent4>
      <a:srgbClr val="7BB21B"/>
    </a:accent4>
    <a:accent5>
      <a:srgbClr val="814E7E"/>
    </a:accent5>
    <a:accent6>
      <a:srgbClr val="9D121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törre template">
    <a:dk1>
      <a:srgbClr val="273339"/>
    </a:dk1>
    <a:lt1>
      <a:sysClr val="window" lastClr="FFFFFF"/>
    </a:lt1>
    <a:dk2>
      <a:srgbClr val="40515A"/>
    </a:dk2>
    <a:lt2>
      <a:srgbClr val="8C9CA6"/>
    </a:lt2>
    <a:accent1>
      <a:srgbClr val="0095CD"/>
    </a:accent1>
    <a:accent2>
      <a:srgbClr val="324D5E"/>
    </a:accent2>
    <a:accent3>
      <a:srgbClr val="F17C3F"/>
    </a:accent3>
    <a:accent4>
      <a:srgbClr val="7BB21B"/>
    </a:accent4>
    <a:accent5>
      <a:srgbClr val="814E7E"/>
    </a:accent5>
    <a:accent6>
      <a:srgbClr val="9D121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Större template">
    <a:dk1>
      <a:srgbClr val="273339"/>
    </a:dk1>
    <a:lt1>
      <a:sysClr val="window" lastClr="FFFFFF"/>
    </a:lt1>
    <a:dk2>
      <a:srgbClr val="40515A"/>
    </a:dk2>
    <a:lt2>
      <a:srgbClr val="8C9CA6"/>
    </a:lt2>
    <a:accent1>
      <a:srgbClr val="0095CD"/>
    </a:accent1>
    <a:accent2>
      <a:srgbClr val="324D5E"/>
    </a:accent2>
    <a:accent3>
      <a:srgbClr val="F17C3F"/>
    </a:accent3>
    <a:accent4>
      <a:srgbClr val="7BB21B"/>
    </a:accent4>
    <a:accent5>
      <a:srgbClr val="814E7E"/>
    </a:accent5>
    <a:accent6>
      <a:srgbClr val="9D121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Större template">
    <a:dk1>
      <a:srgbClr val="273339"/>
    </a:dk1>
    <a:lt1>
      <a:sysClr val="window" lastClr="FFFFFF"/>
    </a:lt1>
    <a:dk2>
      <a:srgbClr val="40515A"/>
    </a:dk2>
    <a:lt2>
      <a:srgbClr val="8C9CA6"/>
    </a:lt2>
    <a:accent1>
      <a:srgbClr val="0095CD"/>
    </a:accent1>
    <a:accent2>
      <a:srgbClr val="324D5E"/>
    </a:accent2>
    <a:accent3>
      <a:srgbClr val="F17C3F"/>
    </a:accent3>
    <a:accent4>
      <a:srgbClr val="7BB21B"/>
    </a:accent4>
    <a:accent5>
      <a:srgbClr val="814E7E"/>
    </a:accent5>
    <a:accent6>
      <a:srgbClr val="9D121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Större template">
    <a:dk1>
      <a:srgbClr val="273339"/>
    </a:dk1>
    <a:lt1>
      <a:sysClr val="window" lastClr="FFFFFF"/>
    </a:lt1>
    <a:dk2>
      <a:srgbClr val="40515A"/>
    </a:dk2>
    <a:lt2>
      <a:srgbClr val="8C9CA6"/>
    </a:lt2>
    <a:accent1>
      <a:srgbClr val="0095CD"/>
    </a:accent1>
    <a:accent2>
      <a:srgbClr val="324D5E"/>
    </a:accent2>
    <a:accent3>
      <a:srgbClr val="F17C3F"/>
    </a:accent3>
    <a:accent4>
      <a:srgbClr val="7BB21B"/>
    </a:accent4>
    <a:accent5>
      <a:srgbClr val="814E7E"/>
    </a:accent5>
    <a:accent6>
      <a:srgbClr val="9D121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Större template">
    <a:dk1>
      <a:srgbClr val="273339"/>
    </a:dk1>
    <a:lt1>
      <a:sysClr val="window" lastClr="FFFFFF"/>
    </a:lt1>
    <a:dk2>
      <a:srgbClr val="40515A"/>
    </a:dk2>
    <a:lt2>
      <a:srgbClr val="8C9CA6"/>
    </a:lt2>
    <a:accent1>
      <a:srgbClr val="0095CD"/>
    </a:accent1>
    <a:accent2>
      <a:srgbClr val="324D5E"/>
    </a:accent2>
    <a:accent3>
      <a:srgbClr val="F17C3F"/>
    </a:accent3>
    <a:accent4>
      <a:srgbClr val="7BB21B"/>
    </a:accent4>
    <a:accent5>
      <a:srgbClr val="814E7E"/>
    </a:accent5>
    <a:accent6>
      <a:srgbClr val="9D121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16405</TotalTime>
  <Words>1975</Words>
  <Application>Microsoft Office PowerPoint</Application>
  <PresentationFormat>Personalizado</PresentationFormat>
  <Paragraphs>246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6" baseType="lpstr">
      <vt:lpstr>Arial</vt:lpstr>
      <vt:lpstr>Arial Narrow</vt:lpstr>
      <vt:lpstr>Bebas Neue</vt:lpstr>
      <vt:lpstr>Calibri</vt:lpstr>
      <vt:lpstr>Monotype Sorts</vt:lpstr>
      <vt:lpstr>Segoe UI</vt:lpstr>
      <vt:lpstr>Segoe UI Light</vt:lpstr>
      <vt:lpstr>4_Tema de Office</vt:lpstr>
      <vt:lpstr>Presentación de PowerPoint</vt:lpstr>
      <vt:lpstr>Presentación de PowerPoint</vt:lpstr>
      <vt:lpstr>Metodología  y ficha técnica </vt:lpstr>
      <vt:lpstr>Presentación de PowerPoint</vt:lpstr>
      <vt:lpstr>Contacto y valoración de los ciudadanos con la enfermera</vt:lpstr>
      <vt:lpstr>El contacto de la enfermera con la población  </vt:lpstr>
      <vt:lpstr>Valoración de la atención de la enfermera </vt:lpstr>
      <vt:lpstr>Rasgos asociados la profesión enfermera</vt:lpstr>
      <vt:lpstr>Conocimiento e imagen social de la profesión enfermera</vt:lpstr>
      <vt:lpstr>¿Enfermería es una profesión que requiere estudios universitarios?</vt:lpstr>
      <vt:lpstr>Los avances de la profesión</vt:lpstr>
      <vt:lpstr>Funciones asociadas a la profesión enfermera</vt:lpstr>
      <vt:lpstr>Funciones asociadas a la profesión enfermera Según edad</vt:lpstr>
      <vt:lpstr>El reconocimiento del trabajo de las enfermeras</vt:lpstr>
      <vt:lpstr>Las condiciones de trabajo de las enfermeras: un trabajo por encima de su remuneración</vt:lpstr>
      <vt:lpstr>Las condiciones de trabajo de las enfermeras: unas condiciones laborales más exigentes que en otras profesiones</vt:lpstr>
      <vt:lpstr>Las condiciones de trabajo de las enfermeras: la población reconoce el esfuerzo y la insuficiente retribución de las enfermeras</vt:lpstr>
      <vt:lpstr>Apoyo de la ciudadanía a las demandas de la profesión</vt:lpstr>
      <vt:lpstr>Reconocimiento de la categoría laboral en la Administración</vt:lpstr>
      <vt:lpstr>Ampliación de las competencias enfermeras para mejorar la Sanidad Pública</vt:lpstr>
      <vt:lpstr>Potenciación de las especialidades enfermeras</vt:lpstr>
      <vt:lpstr>Aceptación de la prescripción enfermera</vt:lpstr>
      <vt:lpstr>Aceptación de la solicitud pruebas diagnósticas por parte de la enfermera </vt:lpstr>
      <vt:lpstr>Aceptación de la enfermera en la atención de urgencia leves</vt:lpstr>
      <vt:lpstr>Resumen de la aceptación de las nuevas funciones enfermeras</vt:lpstr>
      <vt:lpstr>Caracterización de la muestra</vt:lpstr>
      <vt:lpstr>Caracterización de la muestra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MTVF</dc:creator>
  <cp:lastModifiedBy>Yolanda del Val</cp:lastModifiedBy>
  <cp:revision>2051</cp:revision>
  <cp:lastPrinted>2020-02-18T06:25:34Z</cp:lastPrinted>
  <dcterms:created xsi:type="dcterms:W3CDTF">2017-12-25T07:58:46Z</dcterms:created>
  <dcterms:modified xsi:type="dcterms:W3CDTF">2025-05-26T09:52:45Z</dcterms:modified>
</cp:coreProperties>
</file>